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17" r:id="rId2"/>
    <p:sldId id="1018" r:id="rId3"/>
    <p:sldId id="1029" r:id="rId4"/>
    <p:sldId id="1030" r:id="rId5"/>
    <p:sldId id="1021" r:id="rId6"/>
    <p:sldId id="276" r:id="rId7"/>
    <p:sldId id="1033" r:id="rId8"/>
    <p:sldId id="1022" r:id="rId9"/>
    <p:sldId id="926" r:id="rId10"/>
    <p:sldId id="102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D870F-EF2E-4F53-A2FC-70CE2BCA8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2BD4A-168F-4303-A7FE-BCD7AA25A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5C547-6EE1-4FD1-9E95-A7EE8195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9E133-7EA6-411B-9080-E1181B54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89D5D-C67C-4767-A9AE-E2E121D7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3BFAD-4837-4152-8F50-29AB6AE52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9605B9-E6E6-420D-A3F5-92793BD1C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E333D-659B-452A-8DB5-F5EF2010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9373D-615C-4194-A7BD-649BBD6A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3A506-38B5-4AD1-8382-DA596789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88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C69B34-2AC9-4635-9D72-FE94A2AF1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29DD6-08A6-4F50-B1F1-8A45CDE9E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FC2F3-F6EE-4A94-9FF8-1D086141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ABA02-9DA7-4F37-92AC-AB436464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400E7-E75C-418C-B2AA-451B9A54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9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A73F8-E2FF-4CC0-A30E-E3B8FCF34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166B3-38E1-445A-A79A-A9046CAC8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40503-9F21-4F57-8020-E85472EB7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1C728-85E0-4B89-A698-39CB7B37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75A1E-2A13-4870-BAD0-D85DD568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4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6E798-51E1-4825-A30E-292831CFB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D4829-A2A6-42A3-BE3E-6A7528503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0BE3-E01D-4FC3-B102-52992125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D0421-6BBD-4A2B-8760-8E6927BE6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690A8-BB43-4535-B6C6-7A4BEC34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69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22C1-8661-41AD-A7A8-19E2A54E4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A33A4-F611-43FA-8B90-4029389E3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91C0F-B02A-468D-8217-E1C684A77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8FFEE-9295-452A-B9D4-E82656F4C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B06C2-09F2-40D5-85A9-2B72C4AF9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AA461-B082-4587-906D-DE3774D1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42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1722-D0E6-4855-A379-C6A64AA4A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CB49-7B56-4967-9BD5-26AD81A79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6E9F3-F29C-4722-BAC9-68499D744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DD18F7-EF9C-4440-AB98-7724BE743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2E25E-B549-4BD5-8E94-B38E9DBE3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9DC36-1B6B-43DE-829E-65DBEE9E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9B4471-4E43-41AB-9858-2A24EE72D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924B8-1403-4AF1-88E2-3AF7C0C35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47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09CB1-1DCD-44AC-AFFF-020A4122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3D4FC-A6C9-45EF-AA56-09D51A202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F265DB-61CD-44F8-9AF7-DBF9E4124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ABD0D-3145-43E2-A252-234C457E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4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BEC41C-71B1-4105-BB0D-337A496A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9F06EA-4A74-4C78-A3C5-F04C3B28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B08D98-8D55-4B48-87B6-8D2172D0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1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3865-AE58-446D-8D53-44EC9CE72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7C34-2DE8-4F99-A037-7E770EFDD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8C650-5E4D-4732-81E8-6207B7B41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CA8C2-A4BB-4C8C-B927-5539428AE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545EA-B6D4-497D-9C9B-B77FA66B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F94FF-35C3-45F6-9451-536238D1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2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5702-10C4-491D-B925-06B74337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FB53E-1303-41BA-B7AE-9AC107A31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F5EF7-D734-4313-A78D-AD16A1940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4A418-6BDB-4E46-BB57-265439C1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BC733-F55E-405B-8025-977AB92C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F1A5B-8B70-4389-BE07-739734ED9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2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2D23E-1647-4BDA-BBD0-61D8510F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108FA-1418-416E-8B67-EF62C1771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EED23-8C5B-4F2A-B7D0-FD2E8AC5A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BA61-0988-4591-9AD2-FB4128F2EA4C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A1390-6F2B-4F06-8A4F-5DA74664D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1CD8D-0FEF-4A82-BEE3-601717C3A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B3D7A-BFA1-46A3-AD73-B7C56A319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AB8A24-B4FE-4F95-B522-9253C119B68E}"/>
              </a:ext>
            </a:extLst>
          </p:cNvPr>
          <p:cNvSpPr txBox="1"/>
          <p:nvPr/>
        </p:nvSpPr>
        <p:spPr>
          <a:xfrm>
            <a:off x="2736542" y="2362329"/>
            <a:ext cx="609452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Ben has saved £200. He spends £65 on a jacket and £45 on some trainers.  Ben says, “I have spent 55% of my money.”</a:t>
            </a:r>
          </a:p>
          <a:p>
            <a:endParaRPr lang="en-US" dirty="0"/>
          </a:p>
          <a:p>
            <a:r>
              <a:rPr lang="en-US" dirty="0"/>
              <a:t> Is he correct? Explain your reasoning. </a:t>
            </a:r>
            <a:endParaRPr lang="en-GB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9" y="858594"/>
            <a:ext cx="2828346" cy="930096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is in the context of percentages and money.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118226" y="3523245"/>
            <a:ext cx="2828346" cy="930096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numbers I need to use first are £65 and £45.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dirty="0"/>
              <a:t>Describing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B26F7AE-1108-4845-B492-9032FEBE4B48}"/>
              </a:ext>
            </a:extLst>
          </p:cNvPr>
          <p:cNvGrpSpPr/>
          <p:nvPr/>
        </p:nvGrpSpPr>
        <p:grpSpPr>
          <a:xfrm>
            <a:off x="867540" y="3869554"/>
            <a:ext cx="3738003" cy="2248029"/>
            <a:chOff x="6275504" y="114300"/>
            <a:chExt cx="3738003" cy="2248029"/>
          </a:xfrm>
        </p:grpSpPr>
        <p:pic>
          <p:nvPicPr>
            <p:cNvPr id="8" name="Picture 2" descr="Jacket, Winter, Clothing, Cold, Wear, Coat">
              <a:extLst>
                <a:ext uri="{FF2B5EF4-FFF2-40B4-BE49-F238E27FC236}">
                  <a16:creationId xmlns:a16="http://schemas.microsoft.com/office/drawing/2014/main" id="{BFFBBDE0-B83F-4D7F-A1B6-66A3430857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5504" y="114300"/>
              <a:ext cx="1858414" cy="2036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Sneakers, Trainers, Shoes, Sport, Green, Girl, Footwear">
              <a:extLst>
                <a:ext uri="{FF2B5EF4-FFF2-40B4-BE49-F238E27FC236}">
                  <a16:creationId xmlns:a16="http://schemas.microsoft.com/office/drawing/2014/main" id="{FCC59CA4-2A65-4436-BA42-894EE3C4D8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3340" y="1432232"/>
              <a:ext cx="1600167" cy="930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161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BB177F-D80A-4C08-80C4-854EFF999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36" y="441849"/>
            <a:ext cx="4941651" cy="35396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3B06D4-6829-4277-8E04-CBA7E02F6B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86"/>
          <a:stretch/>
        </p:blipFill>
        <p:spPr>
          <a:xfrm>
            <a:off x="6546993" y="1228725"/>
            <a:ext cx="5028210" cy="4400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625358-C37C-46C1-AE20-469659213B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338"/>
          <a:stretch/>
        </p:blipFill>
        <p:spPr>
          <a:xfrm>
            <a:off x="5552579" y="4261374"/>
            <a:ext cx="4437055" cy="18441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538D2D8-028E-4195-BD5C-ABCD1DA681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712"/>
          <a:stretch/>
        </p:blipFill>
        <p:spPr>
          <a:xfrm>
            <a:off x="616797" y="4185174"/>
            <a:ext cx="3659928" cy="203465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ABB4173-0F9D-4079-916E-A5DB84AB85B1}"/>
              </a:ext>
            </a:extLst>
          </p:cNvPr>
          <p:cNvSpPr txBox="1"/>
          <p:nvPr/>
        </p:nvSpPr>
        <p:spPr>
          <a:xfrm>
            <a:off x="10518670" y="5092192"/>
            <a:ext cx="7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69003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  </a:t>
            </a:r>
            <a:r>
              <a:rPr lang="en-GB" dirty="0"/>
              <a:t>I know that 100% = £200 </a:t>
            </a:r>
            <a:r>
              <a:rPr lang="en-GB" b="1" i="1" dirty="0"/>
              <a:t>because </a:t>
            </a:r>
            <a:r>
              <a:rPr lang="en-GB" dirty="0"/>
              <a:t>that is the total amount Ben had at the start.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Explaining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D9B91B-4F24-4F97-AE39-E4E64673ACD0}"/>
              </a:ext>
            </a:extLst>
          </p:cNvPr>
          <p:cNvSpPr txBox="1"/>
          <p:nvPr/>
        </p:nvSpPr>
        <p:spPr>
          <a:xfrm>
            <a:off x="2405849" y="4882717"/>
            <a:ext cx="13642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07393-13E0-4AA3-84E8-A28BDECE3AEE}"/>
              </a:ext>
            </a:extLst>
          </p:cNvPr>
          <p:cNvSpPr txBox="1"/>
          <p:nvPr/>
        </p:nvSpPr>
        <p:spPr>
          <a:xfrm>
            <a:off x="2889478" y="2622171"/>
            <a:ext cx="609452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Ben has saved £200. He spends £65 on a jacket and £45 on some trainers.  Ben says, “I have spent 55% of my money.”</a:t>
            </a:r>
          </a:p>
          <a:p>
            <a:endParaRPr lang="en-US" dirty="0"/>
          </a:p>
          <a:p>
            <a:r>
              <a:rPr lang="en-US" dirty="0"/>
              <a:t> Is he correct? Explain your reasoning. 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4D6F9C-EE9B-4E90-BD94-8274AEDF0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26" y="4601606"/>
            <a:ext cx="1577959" cy="15563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1D9855-90E7-4E96-8968-0A0A710B0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205" y="4509339"/>
            <a:ext cx="1834718" cy="181655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3C63C33-B604-46DB-A108-AE1ADCA5EB05}"/>
              </a:ext>
            </a:extLst>
          </p:cNvPr>
          <p:cNvSpPr/>
          <p:nvPr/>
        </p:nvSpPr>
        <p:spPr>
          <a:xfrm>
            <a:off x="665826" y="4601606"/>
            <a:ext cx="1577959" cy="76938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153736" y="3997330"/>
            <a:ext cx="3023250" cy="1208553"/>
          </a:xfrm>
          <a:prstGeom prst="wedgeRoundRectCallout">
            <a:avLst>
              <a:gd name="adj1" fmla="val -74769"/>
              <a:gd name="adj2" fmla="val -835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It is true </a:t>
            </a:r>
            <a:r>
              <a:rPr lang="en-GB" dirty="0"/>
              <a:t>that 50% = £100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8F6177-2518-46F1-92E7-0B594138D994}"/>
              </a:ext>
            </a:extLst>
          </p:cNvPr>
          <p:cNvSpPr txBox="1"/>
          <p:nvPr/>
        </p:nvSpPr>
        <p:spPr>
          <a:xfrm>
            <a:off x="6121444" y="4512312"/>
            <a:ext cx="136420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  <a:p>
            <a:r>
              <a:rPr lang="en-GB" dirty="0"/>
              <a:t>Finding 50% is the same as halving.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7A0A553-0E72-4C90-89AC-11E508652533}"/>
              </a:ext>
            </a:extLst>
          </p:cNvPr>
          <p:cNvGrpSpPr/>
          <p:nvPr/>
        </p:nvGrpSpPr>
        <p:grpSpPr>
          <a:xfrm>
            <a:off x="6728050" y="571775"/>
            <a:ext cx="2014726" cy="1412418"/>
            <a:chOff x="6275504" y="114300"/>
            <a:chExt cx="3738003" cy="2248029"/>
          </a:xfrm>
        </p:grpSpPr>
        <p:pic>
          <p:nvPicPr>
            <p:cNvPr id="15" name="Picture 2" descr="Jacket, Winter, Clothing, Cold, Wear, Coat">
              <a:extLst>
                <a:ext uri="{FF2B5EF4-FFF2-40B4-BE49-F238E27FC236}">
                  <a16:creationId xmlns:a16="http://schemas.microsoft.com/office/drawing/2014/main" id="{BA371245-8A19-431F-B668-EABB8E63E2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5504" y="114300"/>
              <a:ext cx="1858414" cy="2036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Sneakers, Trainers, Shoes, Sport, Green, Girl, Footwear">
              <a:extLst>
                <a:ext uri="{FF2B5EF4-FFF2-40B4-BE49-F238E27FC236}">
                  <a16:creationId xmlns:a16="http://schemas.microsoft.com/office/drawing/2014/main" id="{3B2C2F43-F311-4450-9C0B-497B14C1C1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3340" y="1432232"/>
              <a:ext cx="1600167" cy="930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586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  </a:t>
            </a:r>
            <a:r>
              <a:rPr lang="en-GB" dirty="0"/>
              <a:t>I am convinced that £65 + £45 is more than 50%.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Convincing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D9B91B-4F24-4F97-AE39-E4E64673ACD0}"/>
              </a:ext>
            </a:extLst>
          </p:cNvPr>
          <p:cNvSpPr txBox="1"/>
          <p:nvPr/>
        </p:nvSpPr>
        <p:spPr>
          <a:xfrm>
            <a:off x="5042517" y="4588867"/>
            <a:ext cx="136420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  <a:p>
            <a:r>
              <a:rPr lang="en-GB" dirty="0"/>
              <a:t>Finding 50% is the same as halving.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07393-13E0-4AA3-84E8-A28BDECE3AEE}"/>
              </a:ext>
            </a:extLst>
          </p:cNvPr>
          <p:cNvSpPr txBox="1"/>
          <p:nvPr/>
        </p:nvSpPr>
        <p:spPr>
          <a:xfrm>
            <a:off x="2889478" y="2622171"/>
            <a:ext cx="609452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Ben has saved £200. He spends £65 on a jacket and £45 on some trainers.  Ben says, “I have spent 55% of my money.”</a:t>
            </a:r>
          </a:p>
          <a:p>
            <a:endParaRPr lang="en-US" dirty="0"/>
          </a:p>
          <a:p>
            <a:r>
              <a:rPr lang="en-US" dirty="0"/>
              <a:t> Is he correct? Explain your reasoning. </a:t>
            </a:r>
            <a:endParaRPr lang="en-GB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544353" y="1413618"/>
            <a:ext cx="3023250" cy="1208553"/>
          </a:xfrm>
          <a:prstGeom prst="wedgeRoundRectCallout">
            <a:avLst>
              <a:gd name="adj1" fmla="val -47166"/>
              <a:gd name="adj2" fmla="val 1088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can prove that 50% = £100 and 10% = £20, so 5% = £10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023F98F-5713-4C10-8746-F6E7992677F6}"/>
              </a:ext>
            </a:extLst>
          </p:cNvPr>
          <p:cNvGrpSpPr/>
          <p:nvPr/>
        </p:nvGrpSpPr>
        <p:grpSpPr>
          <a:xfrm>
            <a:off x="193552" y="4601606"/>
            <a:ext cx="4667250" cy="1464589"/>
            <a:chOff x="193552" y="4601606"/>
            <a:chExt cx="4667250" cy="146458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7A4B580-DF53-4187-864C-6B89BC1CC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3552" y="4601606"/>
              <a:ext cx="4667250" cy="100965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FDD70A3-877A-49A7-B544-BE69504DDC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364" y="5551845"/>
              <a:ext cx="4619625" cy="514350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F2A7FF5-57DD-42D8-9504-55571ABBE037}"/>
              </a:ext>
            </a:extLst>
          </p:cNvPr>
          <p:cNvSpPr txBox="1"/>
          <p:nvPr/>
        </p:nvSpPr>
        <p:spPr>
          <a:xfrm>
            <a:off x="6507332" y="4588867"/>
            <a:ext cx="136420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  <a:p>
            <a:r>
              <a:rPr lang="en-GB" dirty="0"/>
              <a:t>Finding 10% is the same as ÷ 10.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1F6C9E1-846E-477C-9CE5-01BC503C3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364" y="6235654"/>
            <a:ext cx="4619624" cy="2683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5465F58-D921-497E-8E5C-313FBEDD65F9}"/>
              </a:ext>
            </a:extLst>
          </p:cNvPr>
          <p:cNvSpPr txBox="1"/>
          <p:nvPr/>
        </p:nvSpPr>
        <p:spPr>
          <a:xfrm>
            <a:off x="8060924" y="4588867"/>
            <a:ext cx="136420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  <a:p>
            <a:r>
              <a:rPr lang="en-GB" dirty="0"/>
              <a:t>Finding 5% is the same as ÷ 10 ÷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34C08B-7268-4B42-AE5B-E08983E5ADE4}"/>
              </a:ext>
            </a:extLst>
          </p:cNvPr>
          <p:cNvSpPr txBox="1"/>
          <p:nvPr/>
        </p:nvSpPr>
        <p:spPr>
          <a:xfrm>
            <a:off x="2105486" y="4661721"/>
            <a:ext cx="8433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£200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3D139C-F370-446C-BC30-7051CBF02868}"/>
              </a:ext>
            </a:extLst>
          </p:cNvPr>
          <p:cNvSpPr txBox="1"/>
          <p:nvPr/>
        </p:nvSpPr>
        <p:spPr>
          <a:xfrm>
            <a:off x="1088624" y="5145986"/>
            <a:ext cx="6869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£100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AB9A6A-A3BC-4E8F-B6DF-B4C0141C5E09}"/>
              </a:ext>
            </a:extLst>
          </p:cNvPr>
          <p:cNvSpPr txBox="1"/>
          <p:nvPr/>
        </p:nvSpPr>
        <p:spPr>
          <a:xfrm>
            <a:off x="193551" y="5647783"/>
            <a:ext cx="5461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£20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61C35C-E81A-4882-B143-A8F5822D73C6}"/>
              </a:ext>
            </a:extLst>
          </p:cNvPr>
          <p:cNvSpPr txBox="1"/>
          <p:nvPr/>
        </p:nvSpPr>
        <p:spPr>
          <a:xfrm>
            <a:off x="193551" y="6470891"/>
            <a:ext cx="5461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£10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90F872A-230F-4410-BC74-8A91C7EE8AE8}"/>
              </a:ext>
            </a:extLst>
          </p:cNvPr>
          <p:cNvCxnSpPr>
            <a:stCxn id="19" idx="1"/>
            <a:endCxn id="18" idx="0"/>
          </p:cNvCxnSpPr>
          <p:nvPr/>
        </p:nvCxnSpPr>
        <p:spPr>
          <a:xfrm>
            <a:off x="217364" y="6369834"/>
            <a:ext cx="249245" cy="101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5728758-0B5A-4413-B85F-DBCC7B8A78B7}"/>
              </a:ext>
            </a:extLst>
          </p:cNvPr>
          <p:cNvGrpSpPr/>
          <p:nvPr/>
        </p:nvGrpSpPr>
        <p:grpSpPr>
          <a:xfrm>
            <a:off x="4788966" y="616305"/>
            <a:ext cx="3235506" cy="1804427"/>
            <a:chOff x="6275504" y="114300"/>
            <a:chExt cx="3738003" cy="2248029"/>
          </a:xfrm>
        </p:grpSpPr>
        <p:pic>
          <p:nvPicPr>
            <p:cNvPr id="22" name="Picture 2" descr="Jacket, Winter, Clothing, Cold, Wear, Coat">
              <a:extLst>
                <a:ext uri="{FF2B5EF4-FFF2-40B4-BE49-F238E27FC236}">
                  <a16:creationId xmlns:a16="http://schemas.microsoft.com/office/drawing/2014/main" id="{705C5FF1-C430-4D98-A16B-41034F4951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5504" y="114300"/>
              <a:ext cx="1858414" cy="2036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Sneakers, Trainers, Shoes, Sport, Green, Girl, Footwear">
              <a:extLst>
                <a:ext uri="{FF2B5EF4-FFF2-40B4-BE49-F238E27FC236}">
                  <a16:creationId xmlns:a16="http://schemas.microsoft.com/office/drawing/2014/main" id="{CED46CF3-A89C-483B-B6A2-4CFE024DC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3340" y="1432232"/>
              <a:ext cx="1600167" cy="930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1344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  50% = £100</a:t>
            </a:r>
          </a:p>
          <a:p>
            <a:pPr algn="ctr"/>
            <a:r>
              <a:rPr lang="en-GB" b="1" i="1" dirty="0"/>
              <a:t>10% = £20</a:t>
            </a:r>
          </a:p>
          <a:p>
            <a:pPr algn="ctr"/>
            <a:r>
              <a:rPr lang="en-GB" b="1" i="1" dirty="0"/>
              <a:t>5% = £10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Justifying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D9B91B-4F24-4F97-AE39-E4E64673ACD0}"/>
              </a:ext>
            </a:extLst>
          </p:cNvPr>
          <p:cNvSpPr txBox="1"/>
          <p:nvPr/>
        </p:nvSpPr>
        <p:spPr>
          <a:xfrm>
            <a:off x="5042517" y="4588867"/>
            <a:ext cx="136420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  <a:p>
            <a:r>
              <a:rPr lang="en-GB" dirty="0"/>
              <a:t>Finding 50% is the same as halving.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07393-13E0-4AA3-84E8-A28BDECE3AEE}"/>
              </a:ext>
            </a:extLst>
          </p:cNvPr>
          <p:cNvSpPr txBox="1"/>
          <p:nvPr/>
        </p:nvSpPr>
        <p:spPr>
          <a:xfrm>
            <a:off x="2889478" y="2622171"/>
            <a:ext cx="609452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Ben has saved £200. He spends £65 on a jacket and £45 on some trainers.  Ben says, “I have spent 55% of my money.”</a:t>
            </a:r>
          </a:p>
          <a:p>
            <a:endParaRPr lang="en-US" dirty="0"/>
          </a:p>
          <a:p>
            <a:r>
              <a:rPr lang="en-US" dirty="0"/>
              <a:t> Is he correct? Explain your reasoning. </a:t>
            </a:r>
            <a:endParaRPr lang="en-GB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153736" y="3807123"/>
            <a:ext cx="3023250" cy="1208553"/>
          </a:xfrm>
          <a:prstGeom prst="wedgeRoundRectCallout">
            <a:avLst>
              <a:gd name="adj1" fmla="val -74769"/>
              <a:gd name="adj2" fmla="val -835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Ben spent £110, so 50% + 5% = £100 + £10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023F98F-5713-4C10-8746-F6E7992677F6}"/>
              </a:ext>
            </a:extLst>
          </p:cNvPr>
          <p:cNvGrpSpPr/>
          <p:nvPr/>
        </p:nvGrpSpPr>
        <p:grpSpPr>
          <a:xfrm>
            <a:off x="193552" y="4601606"/>
            <a:ext cx="4667250" cy="1464589"/>
            <a:chOff x="193552" y="4601606"/>
            <a:chExt cx="4667250" cy="146458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7A4B580-DF53-4187-864C-6B89BC1CC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3552" y="4601606"/>
              <a:ext cx="4667250" cy="100965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FDD70A3-877A-49A7-B544-BE69504DDC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364" y="5551845"/>
              <a:ext cx="4619625" cy="514350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F2A7FF5-57DD-42D8-9504-55571ABBE037}"/>
              </a:ext>
            </a:extLst>
          </p:cNvPr>
          <p:cNvSpPr txBox="1"/>
          <p:nvPr/>
        </p:nvSpPr>
        <p:spPr>
          <a:xfrm>
            <a:off x="6507332" y="4588867"/>
            <a:ext cx="136420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  <a:p>
            <a:r>
              <a:rPr lang="en-GB" dirty="0"/>
              <a:t>Finding 5% is the same as ÷ 10 ÷ 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4B3734-B620-4CC5-BB90-CEB67892A5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364" y="6235654"/>
            <a:ext cx="4619624" cy="26836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A1C610F-BB5F-4BF6-A334-6F2D8C8ADAC1}"/>
              </a:ext>
            </a:extLst>
          </p:cNvPr>
          <p:cNvGrpSpPr/>
          <p:nvPr/>
        </p:nvGrpSpPr>
        <p:grpSpPr>
          <a:xfrm>
            <a:off x="6019060" y="459171"/>
            <a:ext cx="2742695" cy="1570524"/>
            <a:chOff x="6275504" y="114300"/>
            <a:chExt cx="3738003" cy="2248029"/>
          </a:xfrm>
        </p:grpSpPr>
        <p:pic>
          <p:nvPicPr>
            <p:cNvPr id="14" name="Picture 2" descr="Jacket, Winter, Clothing, Cold, Wear, Coat">
              <a:extLst>
                <a:ext uri="{FF2B5EF4-FFF2-40B4-BE49-F238E27FC236}">
                  <a16:creationId xmlns:a16="http://schemas.microsoft.com/office/drawing/2014/main" id="{0674FF24-09D5-4560-99D0-8855B470B5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5504" y="114300"/>
              <a:ext cx="1858414" cy="2036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Sneakers, Trainers, Shoes, Sport, Green, Girl, Footwear">
              <a:extLst>
                <a:ext uri="{FF2B5EF4-FFF2-40B4-BE49-F238E27FC236}">
                  <a16:creationId xmlns:a16="http://schemas.microsoft.com/office/drawing/2014/main" id="{50BF5E98-009A-4304-881F-9402531CF9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3340" y="1432232"/>
              <a:ext cx="1600167" cy="930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67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Ben is correct. He spent £110, which is 50% + 5% = £100 + £10.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Expert</a:t>
            </a:r>
            <a:endParaRPr lang="en-GB" dirty="0"/>
          </a:p>
        </p:txBody>
      </p:sp>
      <p:pic>
        <p:nvPicPr>
          <p:cNvPr id="12" name="Picture 11" descr="A picture containing toy&#10;&#10;Description automatically generated">
            <a:extLst>
              <a:ext uri="{FF2B5EF4-FFF2-40B4-BE49-F238E27FC236}">
                <a16:creationId xmlns:a16="http://schemas.microsoft.com/office/drawing/2014/main" id="{4B571EC0-69F1-4378-93CA-55EA72EC2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726" y="358756"/>
            <a:ext cx="999675" cy="999675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470BE39-18A3-4B50-9128-142CFBB9281A}"/>
              </a:ext>
            </a:extLst>
          </p:cNvPr>
          <p:cNvSpPr/>
          <p:nvPr/>
        </p:nvSpPr>
        <p:spPr>
          <a:xfrm>
            <a:off x="4638595" y="1250144"/>
            <a:ext cx="2305879" cy="726712"/>
          </a:xfrm>
          <a:prstGeom prst="wedgeRoundRectCallout">
            <a:avLst>
              <a:gd name="adj1" fmla="val -55316"/>
              <a:gd name="adj2" fmla="val 953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Specialising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9D11BE7B-01EE-42B3-941C-C2ADABD0DBBB}"/>
              </a:ext>
            </a:extLst>
          </p:cNvPr>
          <p:cNvSpPr/>
          <p:nvPr/>
        </p:nvSpPr>
        <p:spPr>
          <a:xfrm>
            <a:off x="3637421" y="5607856"/>
            <a:ext cx="2305879" cy="726712"/>
          </a:xfrm>
          <a:prstGeom prst="wedgeRoundRectCallout">
            <a:avLst>
              <a:gd name="adj1" fmla="val -61063"/>
              <a:gd name="adj2" fmla="val -5603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Generalising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BF4EAE-5764-46DB-B33C-332D2E5D9724}"/>
              </a:ext>
            </a:extLst>
          </p:cNvPr>
          <p:cNvSpPr txBox="1"/>
          <p:nvPr/>
        </p:nvSpPr>
        <p:spPr>
          <a:xfrm>
            <a:off x="7443233" y="2825096"/>
            <a:ext cx="4003168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Examples that satisfy the statement.</a:t>
            </a:r>
          </a:p>
          <a:p>
            <a:endParaRPr lang="en-GB" sz="2000" dirty="0"/>
          </a:p>
          <a:p>
            <a:r>
              <a:rPr lang="en-GB" sz="2000" dirty="0"/>
              <a:t>60% of £400 is £240 as 50% = £200, 10% = £40</a:t>
            </a:r>
          </a:p>
          <a:p>
            <a:endParaRPr lang="en-GB" sz="2000" dirty="0"/>
          </a:p>
          <a:p>
            <a:r>
              <a:rPr lang="en-GB" sz="2000" dirty="0"/>
              <a:t>75% of 700m is 525m as 50% = 350m, 25% = 175m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DEC129-A65B-4002-A54B-1F67A5E0D2EB}"/>
              </a:ext>
            </a:extLst>
          </p:cNvPr>
          <p:cNvSpPr txBox="1"/>
          <p:nvPr/>
        </p:nvSpPr>
        <p:spPr>
          <a:xfrm>
            <a:off x="590161" y="2716103"/>
            <a:ext cx="609452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Ben has saved £200. He spends £65 on a jacket and £45 on some trainers.  Ben says, “I have spent 55% of my money.”</a:t>
            </a:r>
          </a:p>
          <a:p>
            <a:endParaRPr lang="en-US" dirty="0"/>
          </a:p>
          <a:p>
            <a:r>
              <a:rPr lang="en-US" dirty="0"/>
              <a:t> Is he correct? Explain your reasoning. </a:t>
            </a:r>
            <a:endParaRPr lang="en-GB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459757" y="4219740"/>
            <a:ext cx="3023250" cy="1208553"/>
          </a:xfrm>
          <a:prstGeom prst="wedgeRoundRectCallout">
            <a:avLst>
              <a:gd name="adj1" fmla="val 42102"/>
              <a:gd name="adj2" fmla="val 809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 find % amounts greater than 50% it is always better to find half of the amount first.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543ED80-A2E4-4764-BB96-FEBECF3D89D6}"/>
              </a:ext>
            </a:extLst>
          </p:cNvPr>
          <p:cNvGrpSpPr/>
          <p:nvPr/>
        </p:nvGrpSpPr>
        <p:grpSpPr>
          <a:xfrm>
            <a:off x="7315200" y="723599"/>
            <a:ext cx="2787084" cy="1332519"/>
            <a:chOff x="6275504" y="114300"/>
            <a:chExt cx="3738003" cy="2248029"/>
          </a:xfrm>
        </p:grpSpPr>
        <p:pic>
          <p:nvPicPr>
            <p:cNvPr id="11" name="Picture 2" descr="Jacket, Winter, Clothing, Cold, Wear, Coat">
              <a:extLst>
                <a:ext uri="{FF2B5EF4-FFF2-40B4-BE49-F238E27FC236}">
                  <a16:creationId xmlns:a16="http://schemas.microsoft.com/office/drawing/2014/main" id="{48645468-24C2-47F3-92CA-DDEFC1FC11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5504" y="114300"/>
              <a:ext cx="1858414" cy="2036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Sneakers, Trainers, Shoes, Sport, Green, Girl, Footwear">
              <a:extLst>
                <a:ext uri="{FF2B5EF4-FFF2-40B4-BE49-F238E27FC236}">
                  <a16:creationId xmlns:a16="http://schemas.microsoft.com/office/drawing/2014/main" id="{A30DC5C6-8FDC-4F78-ACEA-F7EBB50F0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3340" y="1432232"/>
              <a:ext cx="1600167" cy="930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249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4A02-88E5-4D58-B8DE-6E328425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Conjecturing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D2115-5C43-4005-ADD8-5F1CD4CF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When calculating % is it always best to find 50% first of the amount given, finding half.</a:t>
            </a:r>
            <a:endParaRPr lang="en-GB" dirty="0"/>
          </a:p>
          <a:p>
            <a:endParaRPr lang="en-GB" dirty="0"/>
          </a:p>
          <a:p>
            <a:r>
              <a:rPr lang="en-GB" dirty="0"/>
              <a:t>Conjecturing: reasoning about mathematical relationships to develop statements that are tentatively thought to be true but are not known to be true (</a:t>
            </a:r>
            <a:r>
              <a:rPr lang="en-GB" dirty="0" err="1"/>
              <a:t>Lannin</a:t>
            </a:r>
            <a:r>
              <a:rPr lang="en-GB" dirty="0"/>
              <a:t>, Ellis &amp; Elliott, 2011)</a:t>
            </a:r>
          </a:p>
        </p:txBody>
      </p:sp>
    </p:spTree>
    <p:extLst>
      <p:ext uri="{BB962C8B-B14F-4D97-AF65-F5344CB8AC3E}">
        <p14:creationId xmlns:p14="http://schemas.microsoft.com/office/powerpoint/2010/main" val="3571981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7DD2BC-10A7-4A3A-B7D0-6FE349FBE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81" y="623021"/>
            <a:ext cx="5991225" cy="5457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FD9385-8741-4130-82DA-21F60C0F3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5707" y="2465353"/>
            <a:ext cx="4406266" cy="140625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B96DAF8-B455-4C82-AD79-0C5E3E495E0D}"/>
              </a:ext>
            </a:extLst>
          </p:cNvPr>
          <p:cNvSpPr/>
          <p:nvPr/>
        </p:nvSpPr>
        <p:spPr>
          <a:xfrm>
            <a:off x="6942338" y="3329125"/>
            <a:ext cx="3240349" cy="612559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0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C1BCBD-7CC3-4E86-BA4A-13B83B492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848" y="2492848"/>
            <a:ext cx="3058422" cy="22877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FBFF5A-D2E6-4991-803B-458C1AF61C59}"/>
              </a:ext>
            </a:extLst>
          </p:cNvPr>
          <p:cNvSpPr txBox="1"/>
          <p:nvPr/>
        </p:nvSpPr>
        <p:spPr>
          <a:xfrm>
            <a:off x="488272" y="692458"/>
            <a:ext cx="550415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b="1" dirty="0"/>
              <a:t>When calculating % is it always best to find 50% first of the amount given, finding half.</a:t>
            </a:r>
            <a:endParaRPr lang="en-GB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180E0BDD-F6CC-46CD-B3A5-8A123195B0F4}"/>
              </a:ext>
            </a:extLst>
          </p:cNvPr>
          <p:cNvSpPr/>
          <p:nvPr/>
        </p:nvSpPr>
        <p:spPr>
          <a:xfrm>
            <a:off x="4796114" y="1924731"/>
            <a:ext cx="1895475" cy="923330"/>
          </a:xfrm>
          <a:prstGeom prst="wedgeRoundRectCallout">
            <a:avLst>
              <a:gd name="adj1" fmla="val -74695"/>
              <a:gd name="adj2" fmla="val 586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Complete the table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5F0265-F84E-43D5-8377-94122F2ED4A2}"/>
              </a:ext>
            </a:extLst>
          </p:cNvPr>
          <p:cNvSpPr/>
          <p:nvPr/>
        </p:nvSpPr>
        <p:spPr>
          <a:xfrm>
            <a:off x="8851038" y="4038188"/>
            <a:ext cx="843378" cy="594804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14C899-E07D-43BD-8E1B-4158659838E6}"/>
              </a:ext>
            </a:extLst>
          </p:cNvPr>
          <p:cNvSpPr txBox="1"/>
          <p:nvPr/>
        </p:nvSpPr>
        <p:spPr>
          <a:xfrm>
            <a:off x="1067869" y="4948044"/>
            <a:ext cx="2841674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Offering proof that it is true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343A18-6D2A-4D23-A086-CDD464ECCCE0}"/>
              </a:ext>
            </a:extLst>
          </p:cNvPr>
          <p:cNvSpPr txBox="1"/>
          <p:nvPr/>
        </p:nvSpPr>
        <p:spPr>
          <a:xfrm>
            <a:off x="9028590" y="940357"/>
            <a:ext cx="2841674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Offering proof that it is </a:t>
            </a:r>
            <a:r>
              <a:rPr lang="en-GB" sz="2800" i="1" dirty="0"/>
              <a:t>sometimes</a:t>
            </a:r>
            <a:r>
              <a:rPr lang="en-GB" sz="2800" dirty="0"/>
              <a:t> true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C9C1F6-90D6-432D-BE58-1F36E04272B9}"/>
              </a:ext>
            </a:extLst>
          </p:cNvPr>
          <p:cNvSpPr txBox="1"/>
          <p:nvPr/>
        </p:nvSpPr>
        <p:spPr>
          <a:xfrm>
            <a:off x="6483327" y="4948044"/>
            <a:ext cx="41170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dirty="0"/>
              <a:t>What arithmetic is required to find 25%?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FF892DF-079D-48FC-BABB-0364B60ACA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92"/>
          <a:stretch/>
        </p:blipFill>
        <p:spPr>
          <a:xfrm>
            <a:off x="696726" y="1644426"/>
            <a:ext cx="3583962" cy="2962821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F9EE89AC-FEB9-406B-A132-C20DBA3449FF}"/>
              </a:ext>
            </a:extLst>
          </p:cNvPr>
          <p:cNvSpPr/>
          <p:nvPr/>
        </p:nvSpPr>
        <p:spPr>
          <a:xfrm>
            <a:off x="1964924" y="2293554"/>
            <a:ext cx="1047565" cy="834501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8A1AC7-F98A-4468-B91F-A96188B5FE4D}"/>
              </a:ext>
            </a:extLst>
          </p:cNvPr>
          <p:cNvSpPr txBox="1"/>
          <p:nvPr/>
        </p:nvSpPr>
        <p:spPr>
          <a:xfrm>
            <a:off x="2117563" y="2547891"/>
            <a:ext cx="89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120 kg</a:t>
            </a:r>
          </a:p>
        </p:txBody>
      </p:sp>
    </p:spTree>
    <p:extLst>
      <p:ext uri="{BB962C8B-B14F-4D97-AF65-F5344CB8AC3E}">
        <p14:creationId xmlns:p14="http://schemas.microsoft.com/office/powerpoint/2010/main" val="526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E7A713-3F69-406B-B766-24E63B579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1352550"/>
            <a:ext cx="4629150" cy="19519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2F17EA-3055-4672-B7FD-25EBAF157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25" y="1400175"/>
            <a:ext cx="4743450" cy="19618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02F133-178E-4414-BA0B-BA50D45EB8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3650" y="3548372"/>
            <a:ext cx="4652962" cy="22428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645060-139B-4236-B1B6-653D1C2902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3650" y="3550287"/>
            <a:ext cx="4633912" cy="22694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C664C2-3ECE-4DEF-999C-3CF95D2BD8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8050" y="886109"/>
            <a:ext cx="3352954" cy="1408240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F2A8342-3580-4440-A8FE-2A49FB8C2F6E}"/>
              </a:ext>
            </a:extLst>
          </p:cNvPr>
          <p:cNvSpPr/>
          <p:nvPr/>
        </p:nvSpPr>
        <p:spPr>
          <a:xfrm>
            <a:off x="1051726" y="4180828"/>
            <a:ext cx="4115077" cy="116353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Knowing how to calculate %  dividing by 10, 100, doubling and halving</a:t>
            </a:r>
          </a:p>
        </p:txBody>
      </p:sp>
    </p:spTree>
    <p:extLst>
      <p:ext uri="{BB962C8B-B14F-4D97-AF65-F5344CB8AC3E}">
        <p14:creationId xmlns:p14="http://schemas.microsoft.com/office/powerpoint/2010/main" val="86541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628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Conjecturing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Burton</dc:creator>
  <cp:lastModifiedBy>Hale, Mark</cp:lastModifiedBy>
  <cp:revision>1</cp:revision>
  <dcterms:created xsi:type="dcterms:W3CDTF">2021-09-08T10:29:56Z</dcterms:created>
  <dcterms:modified xsi:type="dcterms:W3CDTF">2021-09-08T10:45:48Z</dcterms:modified>
</cp:coreProperties>
</file>