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17" r:id="rId2"/>
    <p:sldId id="1018" r:id="rId3"/>
    <p:sldId id="1019" r:id="rId4"/>
    <p:sldId id="1020" r:id="rId5"/>
    <p:sldId id="1021" r:id="rId6"/>
    <p:sldId id="276" r:id="rId7"/>
    <p:sldId id="1022" r:id="rId8"/>
    <p:sldId id="102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7B570-ACEE-4DFF-A8AD-EF2E276E5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EAD55-7E23-4769-8AB1-8A29DBA49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F545E-30E2-42D1-93A4-D2A6231F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37676-F9D3-4061-B3ED-AA31DEA6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66534-E8C4-4561-BE22-82EA2E03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17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9EA84-46D9-46C9-9764-0FCCB397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6E57D-8845-4CF3-AA91-4E363D714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89BE5-C8F7-4B33-A1A7-B64118F9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023D-5939-42D1-85CC-3A57C92C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E3D87-DED1-496D-BD99-714ACCD5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5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03587-7C9F-484C-8842-E64D70E8B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EEA0D-30CC-426B-8414-20CFEED79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3C0EF-3D1B-4219-927B-62F34636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D217F-7B62-4134-91BE-2C9D0F7F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001B9-C127-4342-9EDC-78520807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1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3648-F9E6-4BA2-A4F6-C7A90D37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D7D2A-18D8-4577-84E3-826C53A28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C1B7E-599A-4AC8-9124-EC83F69D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8AFC4-C0EA-444A-A40A-E71AC1B6F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5E94F-4241-498D-9E1E-B8B1D20D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9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558D1-A36B-4C6C-8376-5C7524032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EFD06-CEFE-4286-A079-128798198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91AEE-0E5A-4A94-A83F-557CC6B2C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E1447-8AD4-49A2-9500-BBFC309F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84856-EA8C-4E5C-BB41-C839B626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3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CE6F-6B7D-4369-9AD6-8D7F1C59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B701-73E6-473C-872E-5D0F8603F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F0DC7-D4D7-4EF3-A62E-58FCD6AA8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9FB04-7E7F-4669-8D00-999DB7AA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09C80-E691-4E5E-898B-C80F8948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6D5A9-8F7F-4589-B5F0-1F00474E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09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28C5-D425-4C42-A208-605515AC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DECEB-2B7D-4B0F-B87D-A3AC34175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E13ED-A749-4690-9555-E247106FD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B9BCC-9AF6-48C1-8FA6-5D75497C2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22471E-7442-46F8-9CA8-3E59C5959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E026D6-3C46-4EEF-B704-545ADF46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BE5E26-5EB7-4DDB-83B5-9660BA7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B8B8C8-5296-4E2E-B83C-CDDE763F2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0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FDEA-BFA4-4A44-B2A0-C972E887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45ED5C-147E-49E1-B863-6FDC8D35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05773-D50E-4D78-A05A-EFC67355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E1863-440E-4A60-865C-1352A556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0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2D39C0-92D6-4638-A296-CC9575B77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DED82D-688E-4F26-B455-77AFC457F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C6761-9ACB-40FF-8ED9-605D469F9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35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FD5F-58A0-400D-9A7C-62E32CA9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1A3DF-87F3-477B-B08F-5A39AE57F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0210D-6429-4121-8F12-EF0B04442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03C2B-61C4-4DCC-8AC8-CE701E2FC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69528-FD83-44D2-95C6-FE0907CF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BA801-9759-475E-AC90-85748959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0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B7B0-7825-4961-8619-D007B47F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CAB6C-06BA-42F9-827B-47CD77C81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CF5B0-64EF-4E28-BFC2-D272ABECC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8C868-0BDD-4DFD-9A70-BD2E87EA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E157A-C88F-4D24-8889-72292E7C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1F5CB-AD70-45AE-89C8-78449730B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1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34014F-D5E6-4D9A-96B2-F1633A93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41CB7-40B7-4579-9DDD-325C388D6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348D2-80AD-4DB6-95D2-261A9684E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1D5BD-BBC7-44FC-B3A3-04B3CC47A6F8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D68B2-E5DF-41F2-B572-9AF902E4D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8E270-3C90-4967-A98D-ADE090F0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CD6A5-F1A4-4100-B7BA-EC5483802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4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1615736" y="2362329"/>
            <a:ext cx="7215326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Sophie says,</a:t>
            </a:r>
          </a:p>
          <a:p>
            <a:endParaRPr lang="en-US" dirty="0"/>
          </a:p>
          <a:p>
            <a:r>
              <a:rPr lang="en-US" dirty="0"/>
              <a:t>“50 cm is greater than 1 m.”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Is she correct? Explain your reasoning. </a:t>
            </a:r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9" y="858594"/>
            <a:ext cx="2828346" cy="930096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This is in the context of measurement, cm and m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18226" y="3523245"/>
            <a:ext cx="2828346" cy="930096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numbers I need to use are 50 and 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/>
              <a:t>Describing</a:t>
            </a:r>
          </a:p>
        </p:txBody>
      </p:sp>
    </p:spTree>
    <p:extLst>
      <p:ext uri="{BB962C8B-B14F-4D97-AF65-F5344CB8AC3E}">
        <p14:creationId xmlns:p14="http://schemas.microsoft.com/office/powerpoint/2010/main" val="322161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2736542" y="2362329"/>
            <a:ext cx="609452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Sophie says,</a:t>
            </a:r>
          </a:p>
          <a:p>
            <a:endParaRPr lang="en-US" dirty="0"/>
          </a:p>
          <a:p>
            <a:r>
              <a:rPr lang="en-US" dirty="0"/>
              <a:t>“50 cm is greater than 1 m.”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Is she correct? Explain your reasoning. </a:t>
            </a:r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measurements are different units </a:t>
            </a:r>
            <a:r>
              <a:rPr lang="en-GB" b="1" i="1" dirty="0"/>
              <a:t>because</a:t>
            </a:r>
            <a:r>
              <a:rPr lang="en-GB" dirty="0"/>
              <a:t> one is given in cm the other in m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18226" y="3523244"/>
            <a:ext cx="3023250" cy="1208553"/>
          </a:xfrm>
          <a:prstGeom prst="wedgeRoundRectCallout">
            <a:avLst>
              <a:gd name="adj1" fmla="val -73888"/>
              <a:gd name="adj2" fmla="val -255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It is true </a:t>
            </a:r>
            <a:r>
              <a:rPr lang="en-GB" dirty="0"/>
              <a:t>that I will need to make both units of measurement the same for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Explaining</a:t>
            </a:r>
            <a:endParaRPr lang="en-GB" dirty="0"/>
          </a:p>
        </p:txBody>
      </p:sp>
      <p:pic>
        <p:nvPicPr>
          <p:cNvPr id="1026" name="Picture 2" descr="Ruler, Straight, Edge, Tool, Geometry, Maths">
            <a:extLst>
              <a:ext uri="{FF2B5EF4-FFF2-40B4-BE49-F238E27FC236}">
                <a16:creationId xmlns:a16="http://schemas.microsoft.com/office/drawing/2014/main" id="{E83CEBC2-43AE-4378-953A-C65062B91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79" y="4371157"/>
            <a:ext cx="4426998" cy="221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D9B91B-4F24-4F97-AE39-E4E64673ACD0}"/>
              </a:ext>
            </a:extLst>
          </p:cNvPr>
          <p:cNvSpPr txBox="1"/>
          <p:nvPr/>
        </p:nvSpPr>
        <p:spPr>
          <a:xfrm>
            <a:off x="4731798" y="4882718"/>
            <a:ext cx="13642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</a:t>
            </a:r>
          </a:p>
        </p:txBody>
      </p:sp>
    </p:spTree>
    <p:extLst>
      <p:ext uri="{BB962C8B-B14F-4D97-AF65-F5344CB8AC3E}">
        <p14:creationId xmlns:p14="http://schemas.microsoft.com/office/powerpoint/2010/main" val="385586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2736542" y="2362329"/>
            <a:ext cx="609452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Sophie says,</a:t>
            </a:r>
          </a:p>
          <a:p>
            <a:endParaRPr lang="en-US" dirty="0"/>
          </a:p>
          <a:p>
            <a:r>
              <a:rPr lang="en-US" dirty="0"/>
              <a:t>“50 cm is greater than 1 m.”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Is she correct? Explain your reasoning. </a:t>
            </a:r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measurements are different units.  I am convinced that cm are smaller than m.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118226" y="3523244"/>
            <a:ext cx="3023250" cy="1208553"/>
          </a:xfrm>
          <a:prstGeom prst="wedgeRoundRectCallout">
            <a:avLst>
              <a:gd name="adj1" fmla="val -73888"/>
              <a:gd name="adj2" fmla="val -255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can prove that there are 100cm in a 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Convincing</a:t>
            </a:r>
            <a:endParaRPr lang="en-GB" dirty="0"/>
          </a:p>
        </p:txBody>
      </p:sp>
      <p:pic>
        <p:nvPicPr>
          <p:cNvPr id="1026" name="Picture 2" descr="Ruler, Straight, Edge, Tool, Geometry, Maths">
            <a:extLst>
              <a:ext uri="{FF2B5EF4-FFF2-40B4-BE49-F238E27FC236}">
                <a16:creationId xmlns:a16="http://schemas.microsoft.com/office/drawing/2014/main" id="{E83CEBC2-43AE-4378-953A-C65062B91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79" y="4371157"/>
            <a:ext cx="4426998" cy="221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D9B91B-4F24-4F97-AE39-E4E64673ACD0}"/>
              </a:ext>
            </a:extLst>
          </p:cNvPr>
          <p:cNvSpPr txBox="1"/>
          <p:nvPr/>
        </p:nvSpPr>
        <p:spPr>
          <a:xfrm>
            <a:off x="4731798" y="4882718"/>
            <a:ext cx="136420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Recall of knowledge, 100cm = 1m</a:t>
            </a:r>
          </a:p>
        </p:txBody>
      </p:sp>
    </p:spTree>
    <p:extLst>
      <p:ext uri="{BB962C8B-B14F-4D97-AF65-F5344CB8AC3E}">
        <p14:creationId xmlns:p14="http://schemas.microsoft.com/office/powerpoint/2010/main" val="412201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2736542" y="2362329"/>
            <a:ext cx="609452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Sophie says,</a:t>
            </a:r>
          </a:p>
          <a:p>
            <a:endParaRPr lang="en-US" dirty="0"/>
          </a:p>
          <a:p>
            <a:r>
              <a:rPr lang="en-US" dirty="0"/>
              <a:t>“50 cm is greater than 1 m.”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Is she correct? Explain your reasoning.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peech Bubble: Rectangle with Corners Rounded 3">
                <a:extLst>
                  <a:ext uri="{FF2B5EF4-FFF2-40B4-BE49-F238E27FC236}">
                    <a16:creationId xmlns:a16="http://schemas.microsoft.com/office/drawing/2014/main" id="{1E0751DE-5796-4427-B9D4-ABA420F2276C}"/>
                  </a:ext>
                </a:extLst>
              </p:cNvPr>
              <p:cNvSpPr/>
              <p:nvPr/>
            </p:nvSpPr>
            <p:spPr>
              <a:xfrm>
                <a:off x="1322368" y="858594"/>
                <a:ext cx="3134221" cy="1076738"/>
              </a:xfrm>
              <a:prstGeom prst="wedgeRoundRectCallout">
                <a:avLst>
                  <a:gd name="adj1" fmla="val 35323"/>
                  <a:gd name="adj2" fmla="val 9549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100 cm = 1 m</a:t>
                </a:r>
              </a:p>
              <a:p>
                <a:pPr algn="ctr"/>
                <a:r>
                  <a:rPr lang="en-GB" dirty="0"/>
                  <a:t>50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m</a:t>
                </a:r>
              </a:p>
            </p:txBody>
          </p:sp>
        </mc:Choice>
        <mc:Fallback xmlns="">
          <p:sp>
            <p:nvSpPr>
              <p:cNvPr id="4" name="Speech Bubble: Rectangle with Corners Rounded 3">
                <a:extLst>
                  <a:ext uri="{FF2B5EF4-FFF2-40B4-BE49-F238E27FC236}">
                    <a16:creationId xmlns:a16="http://schemas.microsoft.com/office/drawing/2014/main" id="{1E0751DE-5796-4427-B9D4-ABA420F22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368" y="858594"/>
                <a:ext cx="3134221" cy="1076738"/>
              </a:xfrm>
              <a:prstGeom prst="wedgeRoundRectCallout">
                <a:avLst>
                  <a:gd name="adj1" fmla="val 35323"/>
                  <a:gd name="adj2" fmla="val 95494"/>
                  <a:gd name="adj3" fmla="val 16667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8207003" y="2841918"/>
            <a:ext cx="3023250" cy="1208553"/>
          </a:xfrm>
          <a:prstGeom prst="wedgeRoundRectCallout">
            <a:avLst>
              <a:gd name="adj1" fmla="val -57444"/>
              <a:gd name="adj2" fmla="val 787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Model of proof</a:t>
            </a:r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Justifying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CACC74-6E07-4D47-AB68-D7CC99F78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14" y="5192839"/>
            <a:ext cx="8925017" cy="823131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8F240622-ECA7-48C4-A1BD-E923AF8BA8A7}"/>
              </a:ext>
            </a:extLst>
          </p:cNvPr>
          <p:cNvSpPr/>
          <p:nvPr/>
        </p:nvSpPr>
        <p:spPr>
          <a:xfrm>
            <a:off x="8984202" y="4784465"/>
            <a:ext cx="124288" cy="435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FFC31B8B-A2EC-4B73-8528-1EFF04FBC048}"/>
              </a:ext>
            </a:extLst>
          </p:cNvPr>
          <p:cNvSpPr/>
          <p:nvPr/>
        </p:nvSpPr>
        <p:spPr>
          <a:xfrm>
            <a:off x="4739934" y="4824017"/>
            <a:ext cx="124288" cy="435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376581-E46F-4FF6-A3F2-67BF73D45C7E}"/>
              </a:ext>
            </a:extLst>
          </p:cNvPr>
          <p:cNvSpPr txBox="1"/>
          <p:nvPr/>
        </p:nvSpPr>
        <p:spPr>
          <a:xfrm>
            <a:off x="4464726" y="4415133"/>
            <a:ext cx="7989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50cm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ADC125-A1E7-4358-9B12-404DC03CE3C0}"/>
              </a:ext>
            </a:extLst>
          </p:cNvPr>
          <p:cNvSpPr txBox="1"/>
          <p:nvPr/>
        </p:nvSpPr>
        <p:spPr>
          <a:xfrm>
            <a:off x="8708994" y="4337465"/>
            <a:ext cx="7989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  1m</a:t>
            </a:r>
          </a:p>
        </p:txBody>
      </p:sp>
    </p:spTree>
    <p:extLst>
      <p:ext uri="{BB962C8B-B14F-4D97-AF65-F5344CB8AC3E}">
        <p14:creationId xmlns:p14="http://schemas.microsoft.com/office/powerpoint/2010/main" val="409397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AB8A24-B4FE-4F95-B522-9253C119B68E}"/>
              </a:ext>
            </a:extLst>
          </p:cNvPr>
          <p:cNvSpPr txBox="1"/>
          <p:nvPr/>
        </p:nvSpPr>
        <p:spPr>
          <a:xfrm>
            <a:off x="461760" y="2498507"/>
            <a:ext cx="609452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Sophie says,</a:t>
            </a:r>
          </a:p>
          <a:p>
            <a:endParaRPr lang="en-US" dirty="0"/>
          </a:p>
          <a:p>
            <a:r>
              <a:rPr lang="en-US" dirty="0"/>
              <a:t>“50 cm is greater than 1 m.”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Is she correct? Explain your reasoning. </a:t>
            </a:r>
            <a:endParaRPr lang="en-GB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0751DE-5796-4427-B9D4-ABA420F2276C}"/>
              </a:ext>
            </a:extLst>
          </p:cNvPr>
          <p:cNvSpPr/>
          <p:nvPr/>
        </p:nvSpPr>
        <p:spPr>
          <a:xfrm>
            <a:off x="1322368" y="858594"/>
            <a:ext cx="3134221" cy="1076738"/>
          </a:xfrm>
          <a:prstGeom prst="wedgeRoundRectCallout">
            <a:avLst>
              <a:gd name="adj1" fmla="val 35323"/>
              <a:gd name="adj2" fmla="val 954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50cm is shorter than 100cm, which is equal to 1m.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C1F3294-3C62-4881-9C5D-5A789AD47B07}"/>
              </a:ext>
            </a:extLst>
          </p:cNvPr>
          <p:cNvSpPr/>
          <p:nvPr/>
        </p:nvSpPr>
        <p:spPr>
          <a:xfrm>
            <a:off x="4958191" y="2503692"/>
            <a:ext cx="3023250" cy="1208553"/>
          </a:xfrm>
          <a:prstGeom prst="wedgeRoundRectCallout">
            <a:avLst>
              <a:gd name="adj1" fmla="val -57444"/>
              <a:gd name="adj2" fmla="val 787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 compare any measurements given in different units must be converted to the same unit.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0587C-EA88-4471-B956-AFD073B221FC}"/>
              </a:ext>
            </a:extLst>
          </p:cNvPr>
          <p:cNvSpPr txBox="1"/>
          <p:nvPr/>
        </p:nvSpPr>
        <p:spPr>
          <a:xfrm>
            <a:off x="401714" y="202443"/>
            <a:ext cx="13738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/>
              <a:t>Expert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CACC74-6E07-4D47-AB68-D7CC99F78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14" y="5192839"/>
            <a:ext cx="8925017" cy="823131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8F240622-ECA7-48C4-A1BD-E923AF8BA8A7}"/>
              </a:ext>
            </a:extLst>
          </p:cNvPr>
          <p:cNvSpPr/>
          <p:nvPr/>
        </p:nvSpPr>
        <p:spPr>
          <a:xfrm>
            <a:off x="8984202" y="4784465"/>
            <a:ext cx="124288" cy="435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FFC31B8B-A2EC-4B73-8528-1EFF04FBC048}"/>
              </a:ext>
            </a:extLst>
          </p:cNvPr>
          <p:cNvSpPr/>
          <p:nvPr/>
        </p:nvSpPr>
        <p:spPr>
          <a:xfrm>
            <a:off x="4739934" y="4824017"/>
            <a:ext cx="124288" cy="435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376581-E46F-4FF6-A3F2-67BF73D45C7E}"/>
              </a:ext>
            </a:extLst>
          </p:cNvPr>
          <p:cNvSpPr txBox="1"/>
          <p:nvPr/>
        </p:nvSpPr>
        <p:spPr>
          <a:xfrm>
            <a:off x="4464726" y="4415133"/>
            <a:ext cx="7989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50cm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ADC125-A1E7-4358-9B12-404DC03CE3C0}"/>
              </a:ext>
            </a:extLst>
          </p:cNvPr>
          <p:cNvSpPr txBox="1"/>
          <p:nvPr/>
        </p:nvSpPr>
        <p:spPr>
          <a:xfrm>
            <a:off x="8708994" y="4337465"/>
            <a:ext cx="8929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 100cm</a:t>
            </a:r>
          </a:p>
        </p:txBody>
      </p:sp>
      <p:pic>
        <p:nvPicPr>
          <p:cNvPr id="12" name="Picture 11" descr="A picture containing toy&#10;&#10;Description automatically generated">
            <a:extLst>
              <a:ext uri="{FF2B5EF4-FFF2-40B4-BE49-F238E27FC236}">
                <a16:creationId xmlns:a16="http://schemas.microsoft.com/office/drawing/2014/main" id="{4B571EC0-69F1-4378-93CA-55EA72EC2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726" y="358756"/>
            <a:ext cx="999675" cy="999675"/>
          </a:xfrm>
          <a:prstGeom prst="rect">
            <a:avLst/>
          </a:prstGeom>
        </p:spPr>
      </p:pic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470BE39-18A3-4B50-9128-142CFBB9281A}"/>
              </a:ext>
            </a:extLst>
          </p:cNvPr>
          <p:cNvSpPr/>
          <p:nvPr/>
        </p:nvSpPr>
        <p:spPr>
          <a:xfrm>
            <a:off x="4958191" y="858593"/>
            <a:ext cx="2305879" cy="726712"/>
          </a:xfrm>
          <a:prstGeom prst="wedgeRoundRectCallout">
            <a:avLst>
              <a:gd name="adj1" fmla="val -55316"/>
              <a:gd name="adj2" fmla="val 953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Specialising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9D11BE7B-01EE-42B3-941C-C2ADABD0DBBB}"/>
              </a:ext>
            </a:extLst>
          </p:cNvPr>
          <p:cNvSpPr/>
          <p:nvPr/>
        </p:nvSpPr>
        <p:spPr>
          <a:xfrm>
            <a:off x="9601937" y="5334030"/>
            <a:ext cx="2305879" cy="726712"/>
          </a:xfrm>
          <a:prstGeom prst="wedgeRoundRectCallout">
            <a:avLst>
              <a:gd name="adj1" fmla="val -61063"/>
              <a:gd name="adj2" fmla="val -5603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Generalising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DBF4EAE-5764-46DB-B33C-332D2E5D9724}"/>
                  </a:ext>
                </a:extLst>
              </p:cNvPr>
              <p:cNvSpPr txBox="1"/>
              <p:nvPr/>
            </p:nvSpPr>
            <p:spPr>
              <a:xfrm>
                <a:off x="8140823" y="1796498"/>
                <a:ext cx="3766993" cy="17580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Examples that satisfy the statement</a:t>
                </a:r>
              </a:p>
              <a:p>
                <a:r>
                  <a:rPr lang="en-GB" sz="2000" dirty="0"/>
                  <a:t>64 cm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/>
                  <a:t> = 64 cm &gt; 50 cm</a:t>
                </a:r>
              </a:p>
              <a:p>
                <a:r>
                  <a:rPr lang="en-GB" sz="2000" dirty="0"/>
                  <a:t>78 cm &lt; 1 m  = 78 cm &lt; 100 cm</a:t>
                </a:r>
              </a:p>
              <a:p>
                <a:r>
                  <a:rPr lang="en-GB" sz="2000" dirty="0"/>
                  <a:t>105 cm &gt; 1 m = 105 cm &gt; 100 cm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DBF4EAE-5764-46DB-B33C-332D2E5D9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23" y="1796498"/>
                <a:ext cx="3766993" cy="1758045"/>
              </a:xfrm>
              <a:prstGeom prst="rect">
                <a:avLst/>
              </a:prstGeom>
              <a:blipFill>
                <a:blip r:embed="rId4"/>
                <a:stretch>
                  <a:fillRect l="-1452" t="-1724" b="-517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9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4A02-88E5-4D58-B8DE-6E328425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Conjecturing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D2115-5C43-4005-ADD8-5F1CD4CF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All measurements convert from the larger unit to the smaller unit in order to compare them.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Conjecturing: reasoning about mathematical relationships to develop statements that are tentatively thought to be true but are not known to be true (</a:t>
            </a:r>
            <a:r>
              <a:rPr lang="en-GB" dirty="0" err="1"/>
              <a:t>Lannin</a:t>
            </a:r>
            <a:r>
              <a:rPr lang="en-GB" dirty="0"/>
              <a:t>, Ellis &amp; Elliott, 2011)</a:t>
            </a:r>
          </a:p>
        </p:txBody>
      </p:sp>
    </p:spTree>
    <p:extLst>
      <p:ext uri="{BB962C8B-B14F-4D97-AF65-F5344CB8AC3E}">
        <p14:creationId xmlns:p14="http://schemas.microsoft.com/office/powerpoint/2010/main" val="25069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FBFF5A-D2E6-4991-803B-458C1AF61C59}"/>
              </a:ext>
            </a:extLst>
          </p:cNvPr>
          <p:cNvSpPr txBox="1"/>
          <p:nvPr/>
        </p:nvSpPr>
        <p:spPr>
          <a:xfrm>
            <a:off x="488272" y="692458"/>
            <a:ext cx="550415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All measurements convert from the larger unit to the smaller unit in order to compare them.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DDC028-2B2A-4DB7-B6DD-548DB28F3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72" y="2043112"/>
            <a:ext cx="4124325" cy="3267075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80E0BDD-F6CC-46CD-B3A5-8A123195B0F4}"/>
              </a:ext>
            </a:extLst>
          </p:cNvPr>
          <p:cNvSpPr/>
          <p:nvPr/>
        </p:nvSpPr>
        <p:spPr>
          <a:xfrm>
            <a:off x="4924425" y="1971675"/>
            <a:ext cx="1895475" cy="923330"/>
          </a:xfrm>
          <a:prstGeom prst="wedgeRoundRectCallout">
            <a:avLst>
              <a:gd name="adj1" fmla="val -74695"/>
              <a:gd name="adj2" fmla="val 586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Matching the equivalent measurements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F1573BC2-EE08-4953-862F-E271D5155001}"/>
              </a:ext>
            </a:extLst>
          </p:cNvPr>
          <p:cNvSpPr/>
          <p:nvPr/>
        </p:nvSpPr>
        <p:spPr>
          <a:xfrm>
            <a:off x="5743852" y="4376691"/>
            <a:ext cx="923278" cy="435006"/>
          </a:xfrm>
          <a:prstGeom prst="borderCallout1">
            <a:avLst>
              <a:gd name="adj1" fmla="val 18750"/>
              <a:gd name="adj2" fmla="val -8333"/>
              <a:gd name="adj3" fmla="val -122194"/>
              <a:gd name="adj4" fmla="val 1025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100cm</a:t>
            </a:r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B3D96575-4769-40D5-8F91-E67F3DEFC567}"/>
              </a:ext>
            </a:extLst>
          </p:cNvPr>
          <p:cNvSpPr/>
          <p:nvPr/>
        </p:nvSpPr>
        <p:spPr>
          <a:xfrm>
            <a:off x="7199790" y="4513038"/>
            <a:ext cx="923278" cy="435006"/>
          </a:xfrm>
          <a:prstGeom prst="borderCallout1">
            <a:avLst>
              <a:gd name="adj1" fmla="val 18750"/>
              <a:gd name="adj2" fmla="val -8333"/>
              <a:gd name="adj3" fmla="val -146684"/>
              <a:gd name="adj4" fmla="val 6789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160mm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AFB2B1-7978-4C3B-8771-996D8F2FA650}"/>
              </a:ext>
            </a:extLst>
          </p:cNvPr>
          <p:cNvGrpSpPr/>
          <p:nvPr/>
        </p:nvGrpSpPr>
        <p:grpSpPr>
          <a:xfrm>
            <a:off x="6049487" y="3507973"/>
            <a:ext cx="3733800" cy="609600"/>
            <a:chOff x="6049487" y="3507973"/>
            <a:chExt cx="3733800" cy="6096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77B21D6-24F5-4865-896D-E7108E2F2C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49487" y="3507973"/>
              <a:ext cx="3733800" cy="6096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BA3C0F5-B32C-4176-9968-A267ADFE2E1A}"/>
                </a:ext>
              </a:extLst>
            </p:cNvPr>
            <p:cNvSpPr txBox="1"/>
            <p:nvPr/>
          </p:nvSpPr>
          <p:spPr>
            <a:xfrm>
              <a:off x="8753383" y="3658884"/>
              <a:ext cx="39949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latin typeface="Comic Sans MS" panose="030F0702030302020204" pitchFamily="66" charset="0"/>
                </a:rPr>
                <a:t>70</a:t>
              </a:r>
            </a:p>
          </p:txBody>
        </p:sp>
      </p:grp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A08F4BB7-86D8-44A3-9214-9B529C06FA5E}"/>
              </a:ext>
            </a:extLst>
          </p:cNvPr>
          <p:cNvSpPr/>
          <p:nvPr/>
        </p:nvSpPr>
        <p:spPr>
          <a:xfrm>
            <a:off x="8860009" y="4376691"/>
            <a:ext cx="923278" cy="435006"/>
          </a:xfrm>
          <a:prstGeom prst="borderCallout1">
            <a:avLst>
              <a:gd name="adj1" fmla="val 18750"/>
              <a:gd name="adj2" fmla="val -8333"/>
              <a:gd name="adj3" fmla="val -116072"/>
              <a:gd name="adj4" fmla="val 40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 cm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5F0265-F84E-43D5-8377-94122F2ED4A2}"/>
              </a:ext>
            </a:extLst>
          </p:cNvPr>
          <p:cNvSpPr/>
          <p:nvPr/>
        </p:nvSpPr>
        <p:spPr>
          <a:xfrm>
            <a:off x="8655728" y="3364637"/>
            <a:ext cx="1047565" cy="834501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14C899-E07D-43BD-8E1B-4158659838E6}"/>
              </a:ext>
            </a:extLst>
          </p:cNvPr>
          <p:cNvSpPr txBox="1"/>
          <p:nvPr/>
        </p:nvSpPr>
        <p:spPr>
          <a:xfrm>
            <a:off x="1266138" y="5522927"/>
            <a:ext cx="2841674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Offering proof that it is true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43A18-6D2A-4D23-A086-CDD464ECCCE0}"/>
              </a:ext>
            </a:extLst>
          </p:cNvPr>
          <p:cNvSpPr txBox="1"/>
          <p:nvPr/>
        </p:nvSpPr>
        <p:spPr>
          <a:xfrm>
            <a:off x="8851131" y="1740842"/>
            <a:ext cx="284167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Offering proof that it is </a:t>
            </a:r>
            <a:r>
              <a:rPr lang="en-GB" sz="2800" i="1" dirty="0"/>
              <a:t>sometimes</a:t>
            </a:r>
            <a:r>
              <a:rPr lang="en-GB" sz="2800" dirty="0"/>
              <a:t> true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C9C1F6-90D6-432D-BE58-1F36E04272B9}"/>
              </a:ext>
            </a:extLst>
          </p:cNvPr>
          <p:cNvSpPr txBox="1"/>
          <p:nvPr/>
        </p:nvSpPr>
        <p:spPr>
          <a:xfrm>
            <a:off x="5257799" y="495110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Write the lengths in order of size starting with the shortest.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864601-CF65-4188-BAC0-824D067A4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9" y="985838"/>
            <a:ext cx="5369765" cy="28622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1F19F7-84D0-41A3-B617-18F31E209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2271713"/>
            <a:ext cx="4943475" cy="350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6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Conjecturing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Burton</dc:creator>
  <cp:lastModifiedBy>Hale, Mark</cp:lastModifiedBy>
  <cp:revision>1</cp:revision>
  <dcterms:created xsi:type="dcterms:W3CDTF">2021-09-08T10:23:04Z</dcterms:created>
  <dcterms:modified xsi:type="dcterms:W3CDTF">2021-09-08T10:46:16Z</dcterms:modified>
</cp:coreProperties>
</file>