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040" r:id="rId2"/>
    <p:sldId id="270" r:id="rId3"/>
    <p:sldId id="271" r:id="rId4"/>
    <p:sldId id="272" r:id="rId5"/>
    <p:sldId id="1041" r:id="rId6"/>
    <p:sldId id="1042" r:id="rId7"/>
    <p:sldId id="104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CC828-5A0C-404F-B23D-F8CE061764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6D98EF-71C3-493E-8D0C-1645E3C393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C20A5-041B-4051-855E-82FEBDAB4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66E55-D4BC-4B32-9173-D07EA793D0F3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ED4535-F98F-4A90-A91C-ABC037CD2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0128D2-485D-44A1-93D3-511ECD23A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3E29-68FD-4A52-9A47-1793C22990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9942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F4BAA1-A4C9-4ACE-8DBC-57B7AAC67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9AB89B-A4BD-415F-AEFD-7C57D378BA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5A15D4-69ED-4805-8D94-1338743A1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66E55-D4BC-4B32-9173-D07EA793D0F3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49FB50-1804-4BAB-A013-5327C062E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025F9A-AC6B-4F00-8B97-2DC919D3F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3E29-68FD-4A52-9A47-1793C22990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7917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AFE02D-2140-4C09-A664-B7F028EFF2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11F847-946F-4E26-8A12-834A4FF722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795C4B-8C97-479C-869E-CB1DFA6832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66E55-D4BC-4B32-9173-D07EA793D0F3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29325F-D912-43FD-A8E8-8650B6751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AA4411-2D78-4C8D-A522-3B304EE92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3E29-68FD-4A52-9A47-1793C22990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686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1A9960-BB53-4770-AC14-F357110A1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1FEFE4-AC32-4B0E-82F7-D05D94602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173278-A817-476F-BFDA-80EE346FA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66E55-D4BC-4B32-9173-D07EA793D0F3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744F1D-5FBF-40A7-8FE2-AE02B08A1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A77761-A114-467C-89BD-543EDB28A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3E29-68FD-4A52-9A47-1793C22990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5131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5FF51-98C3-4328-B586-CED1AA81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CC01CC-0E68-4DC1-9FA2-25380461B7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134F54-863C-4089-AD00-1CD27E626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66E55-D4BC-4B32-9173-D07EA793D0F3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E3F27C-7B7C-45B2-944B-27FC56BC3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03F51-2C87-4B57-9A99-EE8722A00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3E29-68FD-4A52-9A47-1793C22990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1745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E78B2-02C1-41FF-BA02-8D0D0EBAA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AA7787-3F91-4A3E-8CC4-44E8660825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0068CE-FC23-4A2F-B304-2F0C1B9F60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38DC98-3353-4F99-9DD2-1B9AED686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66E55-D4BC-4B32-9173-D07EA793D0F3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F83239-17DB-4349-BB28-3203C0CCD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A3FD65-95DC-4791-9A3B-AE72CA2F9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3E29-68FD-4A52-9A47-1793C22990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7145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C8453-B1F3-4F4B-978C-DA0AB66D9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AA621E-B749-4638-83C9-8D2DC50BA6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6F287B-8691-4456-894F-F30CEAB333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908FDA-A07A-43DC-9CCD-66C927ED5A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927A06A-FADD-4EC9-B60B-3C047A6A81C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F0BF15-E50D-4413-B3B0-B597812B7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66E55-D4BC-4B32-9173-D07EA793D0F3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47C1FA-67DC-4974-9946-D7B78D845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325872-A821-4AD0-9B24-C1FE07C56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3E29-68FD-4A52-9A47-1793C22990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5446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F4801-48F7-4E86-8061-53ECF6671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5F0437-D187-431B-B972-87B07DEF0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66E55-D4BC-4B32-9173-D07EA793D0F3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68965D-9C70-4CEA-9409-F4668CEFD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5D8881-C5D5-4EB6-A9CF-E2FC0E0B4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3E29-68FD-4A52-9A47-1793C22990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431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22D6F5-BDA1-42B3-9894-7ADF21E69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66E55-D4BC-4B32-9173-D07EA793D0F3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ED68F3-6122-4206-BBDB-72E0D4559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3042C2-CF27-4647-84C7-CDEA3C9AD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3E29-68FD-4A52-9A47-1793C22990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5823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6F0D9-9733-4F34-8188-F3DDBFD874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24993C-2BFE-42A9-82C5-3F2A532A4C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88E7AF-0E5F-42FC-A5FE-2E771D5297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00420C-727A-4562-8463-0DCCF5E6D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66E55-D4BC-4B32-9173-D07EA793D0F3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405D9A-883C-4258-AC0B-E2C3CE31E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5B9DBF-F768-4623-ADF3-C7F601B206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3E29-68FD-4A52-9A47-1793C22990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2386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35E71-3C10-42F7-ADA4-159665BB8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C86529-E824-4AE3-9EC4-BBC5E76F3B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2E0B21B-A56B-49ED-84F0-05A8E6994E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3178FB-0252-4A88-96E3-7F9C5FE65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66E55-D4BC-4B32-9173-D07EA793D0F3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D21DF4-EDEC-49CB-BA18-8AD4883C3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D37BE3-A279-47E0-A114-830BCABBC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83E29-68FD-4A52-9A47-1793C22990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7077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29316D-8D64-45A3-A8B7-9DAE92D89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9F26B9-E876-4C80-9A1D-DE8A327417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A3D015-A6F1-407B-B6A1-5E3C8623B2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66E55-D4BC-4B32-9173-D07EA793D0F3}" type="datetimeFigureOut">
              <a:rPr lang="en-GB" smtClean="0"/>
              <a:t>08/09/2021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4D3784-86FF-46E7-BBB3-1C9B65630D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E3AF97-9544-4C79-94BD-A87AB0F56F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83E29-68FD-4A52-9A47-1793C22990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0660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0.png"/><Relationship Id="rId7" Type="http://schemas.openxmlformats.org/officeDocument/2006/relationships/image" Target="../media/image13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0.png"/><Relationship Id="rId5" Type="http://schemas.openxmlformats.org/officeDocument/2006/relationships/image" Target="../media/image3.png"/><Relationship Id="rId4" Type="http://schemas.openxmlformats.org/officeDocument/2006/relationships/image" Target="../media/image10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AF4D031D-1CDC-474F-99C4-8C2B43E102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60580" y="1690688"/>
            <a:ext cx="4276725" cy="4171950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322BC6D-156E-44EB-B04E-5E5FDFF0D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Describing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Speech Bubble: Rectangle with Corners Rounded 4">
                <a:extLst>
                  <a:ext uri="{FF2B5EF4-FFF2-40B4-BE49-F238E27FC236}">
                    <a16:creationId xmlns:a16="http://schemas.microsoft.com/office/drawing/2014/main" id="{085A1882-43CF-49D0-AD32-4D0344D857A2}"/>
                  </a:ext>
                </a:extLst>
              </p:cNvPr>
              <p:cNvSpPr/>
              <p:nvPr/>
            </p:nvSpPr>
            <p:spPr>
              <a:xfrm>
                <a:off x="8175242" y="1167227"/>
                <a:ext cx="2160105" cy="1046922"/>
              </a:xfrm>
              <a:prstGeom prst="wedgeRoundRectCallout">
                <a:avLst>
                  <a:gd name="adj1" fmla="val -73594"/>
                  <a:gd name="adj2" fmla="val 80222"/>
                  <a:gd name="adj3" fmla="val 1666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800" dirty="0"/>
                  <a:t>It is about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𝑎𝑛𝑑</m:t>
                    </m:r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5" name="Speech Bubble: Rectangle with Corners Rounded 4">
                <a:extLst>
                  <a:ext uri="{FF2B5EF4-FFF2-40B4-BE49-F238E27FC236}">
                    <a16:creationId xmlns:a16="http://schemas.microsoft.com/office/drawing/2014/main" id="{085A1882-43CF-49D0-AD32-4D0344D857A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75242" y="1167227"/>
                <a:ext cx="2160105" cy="1046922"/>
              </a:xfrm>
              <a:prstGeom prst="wedgeRoundRectCallout">
                <a:avLst>
                  <a:gd name="adj1" fmla="val -73594"/>
                  <a:gd name="adj2" fmla="val 80222"/>
                  <a:gd name="adj3" fmla="val 16667"/>
                </a:avLst>
              </a:prstGeom>
              <a:blipFill>
                <a:blip r:embed="rId3"/>
                <a:stretch>
                  <a:fillRect t="-61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Speech Bubble: Rectangle with Corners Rounded 6">
            <a:extLst>
              <a:ext uri="{FF2B5EF4-FFF2-40B4-BE49-F238E27FC236}">
                <a16:creationId xmlns:a16="http://schemas.microsoft.com/office/drawing/2014/main" id="{6B15115C-DB58-407E-B54D-26387C06E8D5}"/>
              </a:ext>
            </a:extLst>
          </p:cNvPr>
          <p:cNvSpPr/>
          <p:nvPr/>
        </p:nvSpPr>
        <p:spPr>
          <a:xfrm>
            <a:off x="327844" y="4571243"/>
            <a:ext cx="2160105" cy="1046922"/>
          </a:xfrm>
          <a:prstGeom prst="wedgeRoundRectCallout">
            <a:avLst>
              <a:gd name="adj1" fmla="val 99412"/>
              <a:gd name="adj2" fmla="val -4003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Fractions of shape</a:t>
            </a:r>
          </a:p>
        </p:txBody>
      </p:sp>
    </p:spTree>
    <p:extLst>
      <p:ext uri="{BB962C8B-B14F-4D97-AF65-F5344CB8AC3E}">
        <p14:creationId xmlns:p14="http://schemas.microsoft.com/office/powerpoint/2010/main" val="2156808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9">
            <a:extLst>
              <a:ext uri="{FF2B5EF4-FFF2-40B4-BE49-F238E27FC236}">
                <a16:creationId xmlns:a16="http://schemas.microsoft.com/office/drawing/2014/main" id="{EA6AAF84-E40A-4BCB-AA90-1575AD138D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57637" y="1915319"/>
            <a:ext cx="4276725" cy="4171950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322BC6D-156E-44EB-B04E-5E5FDFF0D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Explaining</a:t>
            </a:r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085A1882-43CF-49D0-AD32-4D0344D857A2}"/>
              </a:ext>
            </a:extLst>
          </p:cNvPr>
          <p:cNvSpPr/>
          <p:nvPr/>
        </p:nvSpPr>
        <p:spPr>
          <a:xfrm>
            <a:off x="8134558" y="1514475"/>
            <a:ext cx="3148959" cy="1708119"/>
          </a:xfrm>
          <a:prstGeom prst="wedgeRoundRectCallout">
            <a:avLst>
              <a:gd name="adj1" fmla="val -65450"/>
              <a:gd name="adj2" fmla="val 3459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/>
              <a:t>This is the same </a:t>
            </a:r>
            <a:r>
              <a:rPr lang="en-GB" sz="2800" i="1" dirty="0"/>
              <a:t>because </a:t>
            </a:r>
            <a:r>
              <a:rPr lang="en-GB" sz="2800" dirty="0"/>
              <a:t>the shaded areas will be equal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Speech Bubble: Rectangle with Corners Rounded 6">
                <a:extLst>
                  <a:ext uri="{FF2B5EF4-FFF2-40B4-BE49-F238E27FC236}">
                    <a16:creationId xmlns:a16="http://schemas.microsoft.com/office/drawing/2014/main" id="{6B15115C-DB58-407E-B54D-26387C06E8D5}"/>
                  </a:ext>
                </a:extLst>
              </p:cNvPr>
              <p:cNvSpPr/>
              <p:nvPr/>
            </p:nvSpPr>
            <p:spPr>
              <a:xfrm>
                <a:off x="250964" y="3826277"/>
                <a:ext cx="2621652" cy="2454858"/>
              </a:xfrm>
              <a:prstGeom prst="wedgeRoundRectCallout">
                <a:avLst>
                  <a:gd name="adj1" fmla="val 103814"/>
                  <a:gd name="adj2" fmla="val 6899"/>
                  <a:gd name="adj3" fmla="val 1666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800" i="1" dirty="0"/>
                  <a:t>It is true </a:t>
                </a:r>
                <a:r>
                  <a:rPr lang="en-GB" sz="2800" dirty="0"/>
                  <a:t>that shapes can show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sz="2800" dirty="0"/>
                  <a:t> as one of 2 equal parts</a:t>
                </a:r>
              </a:p>
            </p:txBody>
          </p:sp>
        </mc:Choice>
        <mc:Fallback xmlns="">
          <p:sp>
            <p:nvSpPr>
              <p:cNvPr id="7" name="Speech Bubble: Rectangle with Corners Rounded 6">
                <a:extLst>
                  <a:ext uri="{FF2B5EF4-FFF2-40B4-BE49-F238E27FC236}">
                    <a16:creationId xmlns:a16="http://schemas.microsoft.com/office/drawing/2014/main" id="{6B15115C-DB58-407E-B54D-26387C06E8D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964" y="3826277"/>
                <a:ext cx="2621652" cy="2454858"/>
              </a:xfrm>
              <a:prstGeom prst="wedgeRoundRectCallout">
                <a:avLst>
                  <a:gd name="adj1" fmla="val 103814"/>
                  <a:gd name="adj2" fmla="val 6899"/>
                  <a:gd name="adj3" fmla="val 16667"/>
                </a:avLst>
              </a:prstGeom>
              <a:blipFill>
                <a:blip r:embed="rId3"/>
                <a:stretch>
                  <a:fillRect t="-990" b="-56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>
            <a:extLst>
              <a:ext uri="{FF2B5EF4-FFF2-40B4-BE49-F238E27FC236}">
                <a16:creationId xmlns:a16="http://schemas.microsoft.com/office/drawing/2014/main" id="{CF7C4E63-D0C9-48D2-BC30-8CC02CB46A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8653557" y="3933609"/>
            <a:ext cx="872808" cy="87667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0B3692BA-7D74-4C24-BDA0-85511DDD5BF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45560" y="3933609"/>
            <a:ext cx="872808" cy="876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3613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9">
            <a:extLst>
              <a:ext uri="{FF2B5EF4-FFF2-40B4-BE49-F238E27FC236}">
                <a16:creationId xmlns:a16="http://schemas.microsoft.com/office/drawing/2014/main" id="{2B3FA94B-7BCF-4238-A4AF-3F2496E2FED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29220" y="1690688"/>
            <a:ext cx="4276725" cy="4171950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322BC6D-156E-44EB-B04E-5E5FDFF0D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Convincing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Speech Bubble: Rectangle with Corners Rounded 4">
                <a:extLst>
                  <a:ext uri="{FF2B5EF4-FFF2-40B4-BE49-F238E27FC236}">
                    <a16:creationId xmlns:a16="http://schemas.microsoft.com/office/drawing/2014/main" id="{085A1882-43CF-49D0-AD32-4D0344D857A2}"/>
                  </a:ext>
                </a:extLst>
              </p:cNvPr>
              <p:cNvSpPr/>
              <p:nvPr/>
            </p:nvSpPr>
            <p:spPr>
              <a:xfrm>
                <a:off x="7877383" y="1046543"/>
                <a:ext cx="3582433" cy="1775792"/>
              </a:xfrm>
              <a:prstGeom prst="wedgeRoundRectCallout">
                <a:avLst>
                  <a:gd name="adj1" fmla="val -73594"/>
                  <a:gd name="adj2" fmla="val 80222"/>
                  <a:gd name="adj3" fmla="val 1666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sz="2800" dirty="0"/>
                  <a:t>I am </a:t>
                </a:r>
                <a:r>
                  <a:rPr lang="en-GB" sz="2800" i="1" dirty="0"/>
                  <a:t>convinced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𝑖𝑠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𝑒𝑞𝑢𝑎𝑙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𝑡𝑜</m:t>
                    </m:r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5" name="Speech Bubble: Rectangle with Corners Rounded 4">
                <a:extLst>
                  <a:ext uri="{FF2B5EF4-FFF2-40B4-BE49-F238E27FC236}">
                    <a16:creationId xmlns:a16="http://schemas.microsoft.com/office/drawing/2014/main" id="{085A1882-43CF-49D0-AD32-4D0344D857A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77383" y="1046543"/>
                <a:ext cx="3582433" cy="1775792"/>
              </a:xfrm>
              <a:prstGeom prst="wedgeRoundRectCallout">
                <a:avLst>
                  <a:gd name="adj1" fmla="val -73594"/>
                  <a:gd name="adj2" fmla="val 80222"/>
                  <a:gd name="adj3" fmla="val 16667"/>
                </a:avLst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Speech Bubble: Rectangle with Corners Rounded 6">
                <a:extLst>
                  <a:ext uri="{FF2B5EF4-FFF2-40B4-BE49-F238E27FC236}">
                    <a16:creationId xmlns:a16="http://schemas.microsoft.com/office/drawing/2014/main" id="{6B15115C-DB58-407E-B54D-26387C06E8D5}"/>
                  </a:ext>
                </a:extLst>
              </p:cNvPr>
              <p:cNvSpPr/>
              <p:nvPr/>
            </p:nvSpPr>
            <p:spPr>
              <a:xfrm>
                <a:off x="375293" y="4571323"/>
                <a:ext cx="3153927" cy="1823221"/>
              </a:xfrm>
              <a:prstGeom prst="wedgeRoundRectCallout">
                <a:avLst>
                  <a:gd name="adj1" fmla="val 63546"/>
                  <a:gd name="adj2" fmla="val 7037"/>
                  <a:gd name="adj3" fmla="val 1666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I can prove that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GB" b="0" dirty="0"/>
              </a:p>
              <a:p>
                <a:pPr algn="ctr"/>
                <a:r>
                  <a:rPr lang="en-GB" dirty="0"/>
                  <a:t>when the whole one is the same.</a:t>
                </a:r>
              </a:p>
            </p:txBody>
          </p:sp>
        </mc:Choice>
        <mc:Fallback xmlns="">
          <p:sp>
            <p:nvSpPr>
              <p:cNvPr id="7" name="Speech Bubble: Rectangle with Corners Rounded 6">
                <a:extLst>
                  <a:ext uri="{FF2B5EF4-FFF2-40B4-BE49-F238E27FC236}">
                    <a16:creationId xmlns:a16="http://schemas.microsoft.com/office/drawing/2014/main" id="{6B15115C-DB58-407E-B54D-26387C06E8D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293" y="4571323"/>
                <a:ext cx="3153927" cy="1823221"/>
              </a:xfrm>
              <a:prstGeom prst="wedgeRoundRectCallout">
                <a:avLst>
                  <a:gd name="adj1" fmla="val 63546"/>
                  <a:gd name="adj2" fmla="val 7037"/>
                  <a:gd name="adj3" fmla="val 16667"/>
                </a:avLst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Picture 10">
            <a:extLst>
              <a:ext uri="{FF2B5EF4-FFF2-40B4-BE49-F238E27FC236}">
                <a16:creationId xmlns:a16="http://schemas.microsoft.com/office/drawing/2014/main" id="{58BBDD71-9EFB-4A5A-9D22-73506C3E712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94617" y="3277761"/>
            <a:ext cx="1547964" cy="253369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741DD05-A586-4A94-8CBF-E077C5C6F7CA}"/>
              </a:ext>
            </a:extLst>
          </p:cNvPr>
          <p:cNvSpPr txBox="1"/>
          <p:nvPr/>
        </p:nvSpPr>
        <p:spPr>
          <a:xfrm>
            <a:off x="9544050" y="3590550"/>
            <a:ext cx="4286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47DDC3B-544C-48FB-9806-BA76DB66D79B}"/>
                  </a:ext>
                </a:extLst>
              </p:cNvPr>
              <p:cNvSpPr txBox="1"/>
              <p:nvPr/>
            </p:nvSpPr>
            <p:spPr>
              <a:xfrm>
                <a:off x="9115425" y="4274733"/>
                <a:ext cx="428625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47DDC3B-544C-48FB-9806-BA76DB66D7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15425" y="4274733"/>
                <a:ext cx="428625" cy="61093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75EC1CC-4E67-4DE6-8671-A76B821ABD4E}"/>
                  </a:ext>
                </a:extLst>
              </p:cNvPr>
              <p:cNvSpPr txBox="1"/>
              <p:nvPr/>
            </p:nvSpPr>
            <p:spPr>
              <a:xfrm>
                <a:off x="8973382" y="5043095"/>
                <a:ext cx="428625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775EC1CC-4E67-4DE6-8671-A76B821ABD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73382" y="5043095"/>
                <a:ext cx="428625" cy="61093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9C6664A-3C9E-4FF0-9C47-8A0FE1E96A6F}"/>
                  </a:ext>
                </a:extLst>
              </p:cNvPr>
              <p:cNvSpPr txBox="1"/>
              <p:nvPr/>
            </p:nvSpPr>
            <p:spPr>
              <a:xfrm>
                <a:off x="9266459" y="5052479"/>
                <a:ext cx="428625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9C6664A-3C9E-4FF0-9C47-8A0FE1E96A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66459" y="5052479"/>
                <a:ext cx="428625" cy="61093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00214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9">
            <a:extLst>
              <a:ext uri="{FF2B5EF4-FFF2-40B4-BE49-F238E27FC236}">
                <a16:creationId xmlns:a16="http://schemas.microsoft.com/office/drawing/2014/main" id="{27558CC5-9DF0-4A1C-A711-4F1DBD011D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40569" y="1788128"/>
            <a:ext cx="4276725" cy="4171950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322BC6D-156E-44EB-B04E-5E5FDFF0D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Justifying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Speech Bubble: Rectangle with Corners Rounded 4">
                <a:extLst>
                  <a:ext uri="{FF2B5EF4-FFF2-40B4-BE49-F238E27FC236}">
                    <a16:creationId xmlns:a16="http://schemas.microsoft.com/office/drawing/2014/main" id="{085A1882-43CF-49D0-AD32-4D0344D857A2}"/>
                  </a:ext>
                </a:extLst>
              </p:cNvPr>
              <p:cNvSpPr/>
              <p:nvPr/>
            </p:nvSpPr>
            <p:spPr>
              <a:xfrm>
                <a:off x="8368802" y="1368124"/>
                <a:ext cx="2580232" cy="1325562"/>
              </a:xfrm>
              <a:prstGeom prst="wedgeRoundRectCallout">
                <a:avLst>
                  <a:gd name="adj1" fmla="val -73594"/>
                  <a:gd name="adj2" fmla="val 80222"/>
                  <a:gd name="adj3" fmla="val 16667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sz="280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5" name="Speech Bubble: Rectangle with Corners Rounded 4">
                <a:extLst>
                  <a:ext uri="{FF2B5EF4-FFF2-40B4-BE49-F238E27FC236}">
                    <a16:creationId xmlns:a16="http://schemas.microsoft.com/office/drawing/2014/main" id="{085A1882-43CF-49D0-AD32-4D0344D857A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8802" y="1368124"/>
                <a:ext cx="2580232" cy="1325562"/>
              </a:xfrm>
              <a:prstGeom prst="wedgeRoundRectCallout">
                <a:avLst>
                  <a:gd name="adj1" fmla="val -73594"/>
                  <a:gd name="adj2" fmla="val 80222"/>
                  <a:gd name="adj3" fmla="val 16667"/>
                </a:avLst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>
            <a:extLst>
              <a:ext uri="{FF2B5EF4-FFF2-40B4-BE49-F238E27FC236}">
                <a16:creationId xmlns:a16="http://schemas.microsoft.com/office/drawing/2014/main" id="{C7A1B75A-06C1-44E3-BA5E-A659D65581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65226" y="3102993"/>
            <a:ext cx="1187383" cy="1187383"/>
          </a:xfrm>
          <a:prstGeom prst="rect">
            <a:avLst/>
          </a:prstGeom>
        </p:spPr>
      </p:pic>
      <p:grpSp>
        <p:nvGrpSpPr>
          <p:cNvPr id="18" name="Group 17">
            <a:extLst>
              <a:ext uri="{FF2B5EF4-FFF2-40B4-BE49-F238E27FC236}">
                <a16:creationId xmlns:a16="http://schemas.microsoft.com/office/drawing/2014/main" id="{B7B74390-09D9-4A12-90F6-ACFE1E8A0234}"/>
              </a:ext>
            </a:extLst>
          </p:cNvPr>
          <p:cNvGrpSpPr/>
          <p:nvPr/>
        </p:nvGrpSpPr>
        <p:grpSpPr>
          <a:xfrm>
            <a:off x="362169" y="3102993"/>
            <a:ext cx="3154443" cy="2162434"/>
            <a:chOff x="520912" y="1788129"/>
            <a:chExt cx="4743450" cy="3569684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3D879208-D419-4F20-9C28-EC9CCF4FCBB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b="50448"/>
            <a:stretch/>
          </p:blipFill>
          <p:spPr>
            <a:xfrm>
              <a:off x="520912" y="1788129"/>
              <a:ext cx="4743450" cy="2345722"/>
            </a:xfrm>
            <a:prstGeom prst="rect">
              <a:avLst/>
            </a:prstGeom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69BA5D35-1907-44E2-91ED-992C59AFE03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t="74145"/>
            <a:stretch/>
          </p:blipFill>
          <p:spPr>
            <a:xfrm>
              <a:off x="520912" y="4133851"/>
              <a:ext cx="4743450" cy="1223962"/>
            </a:xfrm>
            <a:prstGeom prst="rect">
              <a:avLst/>
            </a:prstGeom>
          </p:spPr>
        </p:pic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F224401E-FFE7-4105-90ED-9B23D86C4336}"/>
              </a:ext>
            </a:extLst>
          </p:cNvPr>
          <p:cNvSpPr/>
          <p:nvPr/>
        </p:nvSpPr>
        <p:spPr>
          <a:xfrm>
            <a:off x="426128" y="3808343"/>
            <a:ext cx="1513263" cy="1391324"/>
          </a:xfrm>
          <a:prstGeom prst="rect">
            <a:avLst/>
          </a:prstGeom>
          <a:noFill/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8495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Content Placeholder 9">
            <a:extLst>
              <a:ext uri="{FF2B5EF4-FFF2-40B4-BE49-F238E27FC236}">
                <a16:creationId xmlns:a16="http://schemas.microsoft.com/office/drawing/2014/main" id="{27558CC5-9DF0-4A1C-A711-4F1DBD011D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40569" y="1788128"/>
            <a:ext cx="4276725" cy="4171950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322BC6D-156E-44EB-B04E-5E5FDFF0D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Expert</a:t>
            </a:r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085A1882-43CF-49D0-AD32-4D0344D857A2}"/>
              </a:ext>
            </a:extLst>
          </p:cNvPr>
          <p:cNvSpPr/>
          <p:nvPr/>
        </p:nvSpPr>
        <p:spPr>
          <a:xfrm>
            <a:off x="8368802" y="1368124"/>
            <a:ext cx="2580232" cy="1325562"/>
          </a:xfrm>
          <a:prstGeom prst="wedgeRoundRectCallout">
            <a:avLst>
              <a:gd name="adj1" fmla="val -73594"/>
              <a:gd name="adj2" fmla="val 8022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/>
              <a:t>1 whole = two halves</a:t>
            </a:r>
          </a:p>
          <a:p>
            <a:pPr algn="ctr"/>
            <a:r>
              <a:rPr lang="en-GB" sz="2000" dirty="0"/>
              <a:t>1 whole = four quarters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7B74390-09D9-4A12-90F6-ACFE1E8A0234}"/>
              </a:ext>
            </a:extLst>
          </p:cNvPr>
          <p:cNvGrpSpPr/>
          <p:nvPr/>
        </p:nvGrpSpPr>
        <p:grpSpPr>
          <a:xfrm>
            <a:off x="921462" y="2241505"/>
            <a:ext cx="2305879" cy="1632598"/>
            <a:chOff x="520912" y="1788129"/>
            <a:chExt cx="4743450" cy="3569684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3D879208-D419-4F20-9C28-EC9CCF4FCBBE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b="50448"/>
            <a:stretch/>
          </p:blipFill>
          <p:spPr>
            <a:xfrm>
              <a:off x="520912" y="1788129"/>
              <a:ext cx="4743450" cy="2345722"/>
            </a:xfrm>
            <a:prstGeom prst="rect">
              <a:avLst/>
            </a:prstGeom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69BA5D35-1907-44E2-91ED-992C59AFE03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74145"/>
            <a:stretch/>
          </p:blipFill>
          <p:spPr>
            <a:xfrm>
              <a:off x="520912" y="4133851"/>
              <a:ext cx="4743450" cy="1223962"/>
            </a:xfrm>
            <a:prstGeom prst="rect">
              <a:avLst/>
            </a:prstGeom>
          </p:spPr>
        </p:pic>
      </p:grpSp>
      <p:pic>
        <p:nvPicPr>
          <p:cNvPr id="10" name="Picture 9" descr="A picture containing toy&#10;&#10;Description automatically generated">
            <a:extLst>
              <a:ext uri="{FF2B5EF4-FFF2-40B4-BE49-F238E27FC236}">
                <a16:creationId xmlns:a16="http://schemas.microsoft.com/office/drawing/2014/main" id="{4C03C6A6-4951-4337-8381-8C90C3C7AB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5301" y="239896"/>
            <a:ext cx="999675" cy="999675"/>
          </a:xfrm>
          <a:prstGeom prst="rect">
            <a:avLst/>
          </a:prstGeom>
        </p:spPr>
      </p:pic>
      <p:sp>
        <p:nvSpPr>
          <p:cNvPr id="12" name="Speech Bubble: Rectangle with Corners Rounded 11">
            <a:extLst>
              <a:ext uri="{FF2B5EF4-FFF2-40B4-BE49-F238E27FC236}">
                <a16:creationId xmlns:a16="http://schemas.microsoft.com/office/drawing/2014/main" id="{1B39DEDF-06B6-4A0D-8336-B609B5D118EC}"/>
              </a:ext>
            </a:extLst>
          </p:cNvPr>
          <p:cNvSpPr/>
          <p:nvPr/>
        </p:nvSpPr>
        <p:spPr>
          <a:xfrm>
            <a:off x="6859854" y="426280"/>
            <a:ext cx="2305879" cy="726712"/>
          </a:xfrm>
          <a:prstGeom prst="wedgeRoundRectCallout">
            <a:avLst>
              <a:gd name="adj1" fmla="val 34774"/>
              <a:gd name="adj2" fmla="val 68448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Specialising</a:t>
            </a:r>
          </a:p>
        </p:txBody>
      </p:sp>
      <p:sp>
        <p:nvSpPr>
          <p:cNvPr id="14" name="Speech Bubble: Rectangle with Corners Rounded 13">
            <a:extLst>
              <a:ext uri="{FF2B5EF4-FFF2-40B4-BE49-F238E27FC236}">
                <a16:creationId xmlns:a16="http://schemas.microsoft.com/office/drawing/2014/main" id="{0831829B-C666-4CEB-A360-9779D96F510D}"/>
              </a:ext>
            </a:extLst>
          </p:cNvPr>
          <p:cNvSpPr/>
          <p:nvPr/>
        </p:nvSpPr>
        <p:spPr>
          <a:xfrm>
            <a:off x="921461" y="5549309"/>
            <a:ext cx="2305879" cy="726712"/>
          </a:xfrm>
          <a:prstGeom prst="wedgeRoundRectCallout">
            <a:avLst>
              <a:gd name="adj1" fmla="val -61063"/>
              <a:gd name="adj2" fmla="val -56033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dirty="0">
                <a:solidFill>
                  <a:schemeClr val="tx1"/>
                </a:solidFill>
              </a:rPr>
              <a:t>Generalising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044B657-632A-4C6D-90BD-5701B9AB83E9}"/>
                  </a:ext>
                </a:extLst>
              </p:cNvPr>
              <p:cNvSpPr txBox="1"/>
              <p:nvPr/>
            </p:nvSpPr>
            <p:spPr>
              <a:xfrm>
                <a:off x="8506287" y="2943976"/>
                <a:ext cx="2442747" cy="2997744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Examples that satisfy the statement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4=2</m:t>
                      </m:r>
                    </m:oMath>
                  </m:oMathPara>
                </a14:m>
                <a:endParaRPr lang="en-GB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4=2</m:t>
                      </m:r>
                    </m:oMath>
                  </m:oMathPara>
                </a14:m>
                <a:endParaRPr lang="en-GB" dirty="0"/>
              </a:p>
              <a:p>
                <a:endParaRPr lang="en-GB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12=6</m:t>
                      </m:r>
                    </m:oMath>
                  </m:oMathPara>
                </a14:m>
                <a:endParaRPr lang="en-GB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𝑜𝑓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 12=6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044B657-632A-4C6D-90BD-5701B9AB83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6287" y="2943976"/>
                <a:ext cx="2442747" cy="2997744"/>
              </a:xfrm>
              <a:prstGeom prst="rect">
                <a:avLst/>
              </a:prstGeom>
              <a:blipFill>
                <a:blip r:embed="rId5"/>
                <a:stretch>
                  <a:fillRect l="-1737" t="-101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Speech Bubble: Rectangle with Corners Rounded 19">
            <a:extLst>
              <a:ext uri="{FF2B5EF4-FFF2-40B4-BE49-F238E27FC236}">
                <a16:creationId xmlns:a16="http://schemas.microsoft.com/office/drawing/2014/main" id="{AAB23A88-0EC9-4E6F-87E1-0F85FA177AA3}"/>
              </a:ext>
            </a:extLst>
          </p:cNvPr>
          <p:cNvSpPr/>
          <p:nvPr/>
        </p:nvSpPr>
        <p:spPr>
          <a:xfrm>
            <a:off x="611046" y="4092606"/>
            <a:ext cx="2660207" cy="1160150"/>
          </a:xfrm>
          <a:prstGeom prst="wedgeRoundRectCallout">
            <a:avLst>
              <a:gd name="adj1" fmla="val 62238"/>
              <a:gd name="adj2" fmla="val 4860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Equivalent fractions are the same size, when compared with the same whole. </a:t>
            </a:r>
          </a:p>
        </p:txBody>
      </p:sp>
    </p:spTree>
    <p:extLst>
      <p:ext uri="{BB962C8B-B14F-4D97-AF65-F5344CB8AC3E}">
        <p14:creationId xmlns:p14="http://schemas.microsoft.com/office/powerpoint/2010/main" val="749730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A44D587-3356-49BD-89D5-D26CA53DA3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9400" y="3152775"/>
            <a:ext cx="6038850" cy="17335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07532B8-21E2-4817-A749-49E0FF7A899C}"/>
                  </a:ext>
                </a:extLst>
              </p:cNvPr>
              <p:cNvSpPr txBox="1"/>
              <p:nvPr/>
            </p:nvSpPr>
            <p:spPr>
              <a:xfrm>
                <a:off x="885825" y="790575"/>
                <a:ext cx="5799060" cy="198317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Ben eats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   </m:t>
                    </m:r>
                  </m:oMath>
                </a14:m>
                <a:r>
                  <a:rPr lang="en-GB" dirty="0"/>
                  <a:t>of the chocolate bar.</a:t>
                </a:r>
              </a:p>
              <a:p>
                <a:r>
                  <a:rPr lang="en-GB" dirty="0"/>
                  <a:t>Sita eats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GB" dirty="0"/>
                  <a:t> of the same chocolate bar.</a:t>
                </a:r>
              </a:p>
              <a:p>
                <a:endParaRPr lang="en-GB" dirty="0"/>
              </a:p>
              <a:p>
                <a:r>
                  <a:rPr lang="en-GB" dirty="0"/>
                  <a:t>Ben says “ That is not fair, Sita has had more than me.”</a:t>
                </a:r>
              </a:p>
              <a:p>
                <a:endParaRPr lang="en-GB" dirty="0"/>
              </a:p>
              <a:p>
                <a:r>
                  <a:rPr lang="en-GB" dirty="0"/>
                  <a:t>Show Ben that he is not correct.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07532B8-21E2-4817-A749-49E0FF7A89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5825" y="790575"/>
                <a:ext cx="5799060" cy="1983172"/>
              </a:xfrm>
              <a:prstGeom prst="rect">
                <a:avLst/>
              </a:prstGeom>
              <a:blipFill>
                <a:blip r:embed="rId3"/>
                <a:stretch>
                  <a:fillRect l="-840"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 descr="Chocolate, Sweet, Dessert, Cocoa, Candy, Dark Chocolate">
            <a:extLst>
              <a:ext uri="{FF2B5EF4-FFF2-40B4-BE49-F238E27FC236}">
                <a16:creationId xmlns:a16="http://schemas.microsoft.com/office/drawing/2014/main" id="{51B67F50-B7B2-4A05-81E4-6DD7F56E46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8484" y="449525"/>
            <a:ext cx="2864694" cy="270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3284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A44D587-3356-49BD-89D5-D26CA53DA3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7257" y="4031665"/>
            <a:ext cx="6038850" cy="17335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07532B8-21E2-4817-A749-49E0FF7A899C}"/>
                  </a:ext>
                </a:extLst>
              </p:cNvPr>
              <p:cNvSpPr txBox="1"/>
              <p:nvPr/>
            </p:nvSpPr>
            <p:spPr>
              <a:xfrm>
                <a:off x="885825" y="790575"/>
                <a:ext cx="5799060" cy="276485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GB" dirty="0"/>
                  <a:t>Ben eats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   </m:t>
                    </m:r>
                  </m:oMath>
                </a14:m>
                <a:r>
                  <a:rPr lang="en-GB" dirty="0"/>
                  <a:t>of the sweets.</a:t>
                </a:r>
              </a:p>
              <a:p>
                <a:endParaRPr lang="en-GB" dirty="0"/>
              </a:p>
              <a:p>
                <a:r>
                  <a:rPr lang="en-GB" dirty="0"/>
                  <a:t>Sita eats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dirty="0"/>
                  <a:t>  of the sweets.</a:t>
                </a:r>
              </a:p>
              <a:p>
                <a:endParaRPr lang="en-GB" dirty="0"/>
              </a:p>
              <a:p>
                <a:r>
                  <a:rPr lang="en-GB" dirty="0"/>
                  <a:t>Ben says “ That is not fair, Sita has had more than me as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dirty="0"/>
                  <a:t> is larger than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GB" dirty="0"/>
                  <a:t>.”</a:t>
                </a:r>
              </a:p>
              <a:p>
                <a:endParaRPr lang="en-GB" dirty="0"/>
              </a:p>
              <a:p>
                <a:r>
                  <a:rPr lang="en-GB" dirty="0"/>
                  <a:t>Show Ben that he is not correct.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07532B8-21E2-4817-A749-49E0FF7A89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5825" y="790575"/>
                <a:ext cx="5799060" cy="2764859"/>
              </a:xfrm>
              <a:prstGeom prst="rect">
                <a:avLst/>
              </a:prstGeom>
              <a:blipFill>
                <a:blip r:embed="rId3"/>
                <a:stretch>
                  <a:fillRect l="-840" b="-26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 descr="Candy, Sweet, Sugar, Food, Tasty, Delicious, Unhealthy">
            <a:extLst>
              <a:ext uri="{FF2B5EF4-FFF2-40B4-BE49-F238E27FC236}">
                <a16:creationId xmlns:a16="http://schemas.microsoft.com/office/drawing/2014/main" id="{4951F808-A609-4A7C-A344-FF6C11447C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9337" y="940631"/>
            <a:ext cx="2370890" cy="1269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Candy, Sweet, Sugar, Food, Tasty, Delicious, Unhealthy">
            <a:extLst>
              <a:ext uri="{FF2B5EF4-FFF2-40B4-BE49-F238E27FC236}">
                <a16:creationId xmlns:a16="http://schemas.microsoft.com/office/drawing/2014/main" id="{5917503C-A378-4BA2-BA83-410FD5F8C2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7073" y="-78973"/>
            <a:ext cx="2370890" cy="1269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andy, Sweet, Sugar, Food, Tasty, Delicious, Unhealthy">
            <a:extLst>
              <a:ext uri="{FF2B5EF4-FFF2-40B4-BE49-F238E27FC236}">
                <a16:creationId xmlns:a16="http://schemas.microsoft.com/office/drawing/2014/main" id="{2A4E058E-E3F2-48A0-BEDC-EE6E941AD5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40566">
            <a:off x="6990690" y="1693796"/>
            <a:ext cx="2370890" cy="1269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andy, Sweet, Sugar, Food, Tasty, Delicious, Unhealthy">
            <a:extLst>
              <a:ext uri="{FF2B5EF4-FFF2-40B4-BE49-F238E27FC236}">
                <a16:creationId xmlns:a16="http://schemas.microsoft.com/office/drawing/2014/main" id="{AAAB2CB8-E43D-405C-8277-94957D08BF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36507">
            <a:off x="9030308" y="424739"/>
            <a:ext cx="2370890" cy="1269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andy, Sweet, Sugar, Food, Tasty, Delicious, Unhealthy">
            <a:extLst>
              <a:ext uri="{FF2B5EF4-FFF2-40B4-BE49-F238E27FC236}">
                <a16:creationId xmlns:a16="http://schemas.microsoft.com/office/drawing/2014/main" id="{C668EB3F-DA33-432D-BC5B-703EF8FDEF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3848" y="1269506"/>
            <a:ext cx="2370890" cy="1269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andy, Sweet, Sugar, Food, Tasty, Delicious, Unhealthy">
            <a:extLst>
              <a:ext uri="{FF2B5EF4-FFF2-40B4-BE49-F238E27FC236}">
                <a16:creationId xmlns:a16="http://schemas.microsoft.com/office/drawing/2014/main" id="{4870A013-CE72-46ED-86A6-AA775F1A2B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99259">
            <a:off x="9817388" y="2127544"/>
            <a:ext cx="2370890" cy="1269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Candy, Sweet, Sugar, Food, Tasty, Delicious, Unhealthy">
            <a:extLst>
              <a:ext uri="{FF2B5EF4-FFF2-40B4-BE49-F238E27FC236}">
                <a16:creationId xmlns:a16="http://schemas.microsoft.com/office/drawing/2014/main" id="{AAF96C98-DE3C-4652-92BE-0045CC7D07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80528">
            <a:off x="6793204" y="2390018"/>
            <a:ext cx="2370890" cy="1269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andy, Sweet, Sugar, Food, Tasty, Delicious, Unhealthy">
            <a:extLst>
              <a:ext uri="{FF2B5EF4-FFF2-40B4-BE49-F238E27FC236}">
                <a16:creationId xmlns:a16="http://schemas.microsoft.com/office/drawing/2014/main" id="{70FAF118-463A-4791-B212-3A35D6983E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65458">
            <a:off x="8864258" y="2924597"/>
            <a:ext cx="2370890" cy="1269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C693CFB3-2DDC-4DA0-B67C-8DA790BC1C01}"/>
              </a:ext>
            </a:extLst>
          </p:cNvPr>
          <p:cNvGrpSpPr/>
          <p:nvPr/>
        </p:nvGrpSpPr>
        <p:grpSpPr>
          <a:xfrm>
            <a:off x="3087913" y="4208247"/>
            <a:ext cx="1081251" cy="1067916"/>
            <a:chOff x="3087913" y="4208247"/>
            <a:chExt cx="1081251" cy="1067916"/>
          </a:xfrm>
        </p:grpSpPr>
        <p:pic>
          <p:nvPicPr>
            <p:cNvPr id="14" name="Picture 2" descr="Candy, Sweet, Sugar, Food, Tasty, Delicious, Unhealthy">
              <a:extLst>
                <a:ext uri="{FF2B5EF4-FFF2-40B4-BE49-F238E27FC236}">
                  <a16:creationId xmlns:a16="http://schemas.microsoft.com/office/drawing/2014/main" id="{FB073EFC-99AF-4530-85DC-55EA72D9B08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1172064">
              <a:off x="3087914" y="4208247"/>
              <a:ext cx="1081250" cy="5789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5" name="Picture 2" descr="Candy, Sweet, Sugar, Food, Tasty, Delicious, Unhealthy">
              <a:extLst>
                <a:ext uri="{FF2B5EF4-FFF2-40B4-BE49-F238E27FC236}">
                  <a16:creationId xmlns:a16="http://schemas.microsoft.com/office/drawing/2014/main" id="{366688B7-7B8B-4C9B-9E71-2F51B5BEAE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21172064">
              <a:off x="3087913" y="4697244"/>
              <a:ext cx="1081250" cy="57891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086315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196</Words>
  <Application>Microsoft Office PowerPoint</Application>
  <PresentationFormat>Widescreen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 Theme</vt:lpstr>
      <vt:lpstr>Describing</vt:lpstr>
      <vt:lpstr>Explaining</vt:lpstr>
      <vt:lpstr>Convincing</vt:lpstr>
      <vt:lpstr>Justifying</vt:lpstr>
      <vt:lpstr>Expert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Describing</dc:title>
  <dc:creator>Kate Burton</dc:creator>
  <cp:lastModifiedBy>Kate Burton</cp:lastModifiedBy>
  <cp:revision>1</cp:revision>
  <dcterms:created xsi:type="dcterms:W3CDTF">2021-09-08T09:46:39Z</dcterms:created>
  <dcterms:modified xsi:type="dcterms:W3CDTF">2021-09-08T09:47:23Z</dcterms:modified>
</cp:coreProperties>
</file>